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323" r:id="rId5"/>
    <p:sldId id="508" r:id="rId6"/>
    <p:sldId id="534" r:id="rId7"/>
    <p:sldId id="512" r:id="rId8"/>
    <p:sldId id="513" r:id="rId9"/>
    <p:sldId id="510" r:id="rId10"/>
    <p:sldId id="532" r:id="rId11"/>
    <p:sldId id="504" r:id="rId12"/>
    <p:sldId id="335" r:id="rId13"/>
    <p:sldId id="517" r:id="rId14"/>
    <p:sldId id="515" r:id="rId15"/>
    <p:sldId id="514" r:id="rId16"/>
    <p:sldId id="516" r:id="rId17"/>
    <p:sldId id="505" r:id="rId18"/>
    <p:sldId id="518" r:id="rId19"/>
    <p:sldId id="506" r:id="rId20"/>
    <p:sldId id="530" r:id="rId21"/>
    <p:sldId id="535" r:id="rId22"/>
    <p:sldId id="531" r:id="rId23"/>
    <p:sldId id="522" r:id="rId24"/>
    <p:sldId id="524" r:id="rId25"/>
    <p:sldId id="526" r:id="rId26"/>
    <p:sldId id="533" r:id="rId27"/>
    <p:sldId id="264"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034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32136-2447-47D2-8C3D-C821A6504C6C}" v="31" dt="2022-02-21T17:22:40.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763" autoAdjust="0"/>
  </p:normalViewPr>
  <p:slideViewPr>
    <p:cSldViewPr snapToGrid="0">
      <p:cViewPr varScale="1">
        <p:scale>
          <a:sx n="92" d="100"/>
          <a:sy n="92" d="100"/>
        </p:scale>
        <p:origin x="1194" y="174"/>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solidFill>
                  <a:schemeClr val="tx1">
                    <a:lumMod val="65000"/>
                    <a:lumOff val="35000"/>
                  </a:schemeClr>
                </a:solidFill>
                <a:latin typeface="Arial" panose="020B0604020202020204" pitchFamily="34" charset="0"/>
                <a:cs typeface="Arial" panose="020B0604020202020204" pitchFamily="34" charset="0"/>
              </a:rPr>
              <a:t>Neuroscience Fall Enrollment</a:t>
            </a:r>
            <a:endParaRPr lang="en-US" dirty="0">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Enrollment</c:v>
                </c:pt>
              </c:strCache>
            </c:strRef>
          </c:tx>
          <c:spPr>
            <a:ln w="28575" cap="rnd">
              <a:solidFill>
                <a:srgbClr val="0034A7"/>
              </a:solidFill>
              <a:round/>
            </a:ln>
            <a:effectLst/>
          </c:spPr>
          <c:marker>
            <c:symbol val="none"/>
          </c:marker>
          <c:cat>
            <c:strRef>
              <c:f>Sheet1!$A$2:$A$7</c:f>
              <c:strCache>
                <c:ptCount val="6"/>
                <c:pt idx="0">
                  <c:v>2016-17</c:v>
                </c:pt>
                <c:pt idx="1">
                  <c:v>2017-18</c:v>
                </c:pt>
                <c:pt idx="2">
                  <c:v>2018-19</c:v>
                </c:pt>
                <c:pt idx="3">
                  <c:v>2019-20</c:v>
                </c:pt>
                <c:pt idx="4">
                  <c:v>2020-21</c:v>
                </c:pt>
                <c:pt idx="5">
                  <c:v>2021-22</c:v>
                </c:pt>
              </c:strCache>
            </c:strRef>
          </c:cat>
          <c:val>
            <c:numRef>
              <c:f>Sheet1!$B$2:$B$7</c:f>
              <c:numCache>
                <c:formatCode>General</c:formatCode>
                <c:ptCount val="6"/>
                <c:pt idx="0">
                  <c:v>163</c:v>
                </c:pt>
                <c:pt idx="1">
                  <c:v>275</c:v>
                </c:pt>
                <c:pt idx="2">
                  <c:v>314</c:v>
                </c:pt>
                <c:pt idx="3">
                  <c:v>365</c:v>
                </c:pt>
                <c:pt idx="4">
                  <c:v>397</c:v>
                </c:pt>
                <c:pt idx="5">
                  <c:v>404</c:v>
                </c:pt>
              </c:numCache>
            </c:numRef>
          </c:val>
          <c:smooth val="0"/>
          <c:extLst>
            <c:ext xmlns:c16="http://schemas.microsoft.com/office/drawing/2014/chart" uri="{C3380CC4-5D6E-409C-BE32-E72D297353CC}">
              <c16:uniqueId val="{00000000-656C-41AA-B1B5-403EDD363CF7}"/>
            </c:ext>
          </c:extLst>
        </c:ser>
        <c:dLbls>
          <c:showLegendKey val="0"/>
          <c:showVal val="0"/>
          <c:showCatName val="0"/>
          <c:showSerName val="0"/>
          <c:showPercent val="0"/>
          <c:showBubbleSize val="0"/>
        </c:dLbls>
        <c:smooth val="0"/>
        <c:axId val="451402760"/>
        <c:axId val="451404400"/>
      </c:lineChart>
      <c:catAx>
        <c:axId val="4514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404400"/>
        <c:crosses val="autoZero"/>
        <c:auto val="1"/>
        <c:lblAlgn val="ctr"/>
        <c:lblOffset val="100"/>
        <c:noMultiLvlLbl val="0"/>
      </c:catAx>
      <c:valAx>
        <c:axId val="45140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1402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2824" tIns="46412" rIns="92824" bIns="46412"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2824" tIns="46412" rIns="92824" bIns="46412" rtlCol="0"/>
          <a:lstStyle>
            <a:lvl1pPr algn="r">
              <a:defRPr sz="1200"/>
            </a:lvl1pPr>
          </a:lstStyle>
          <a:p>
            <a:fld id="{286515E6-D87A-834A-9A22-476EB049D90B}" type="datetimeFigureOut">
              <a:rPr lang="en-US" smtClean="0"/>
              <a:t>3/1/2022</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24" tIns="46412" rIns="92824" bIns="46412"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24" tIns="46412" rIns="92824" bIns="464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2824" tIns="46412" rIns="92824" bIns="4641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2824" tIns="46412" rIns="92824" bIns="46412" rtlCol="0" anchor="b"/>
          <a:lstStyle>
            <a:lvl1pPr algn="r">
              <a:defRPr sz="1200"/>
            </a:lvl1pPr>
          </a:lstStyle>
          <a:p>
            <a:fld id="{07F9FC1C-0FAE-0E41-8B8F-FC1EBEF22C3A}" type="slidenum">
              <a:rPr lang="en-US" smtClean="0"/>
              <a:t>‹#›</a:t>
            </a:fld>
            <a:endParaRPr lang="en-US"/>
          </a:p>
        </p:txBody>
      </p:sp>
    </p:spTree>
    <p:extLst>
      <p:ext uri="{BB962C8B-B14F-4D97-AF65-F5344CB8AC3E}">
        <p14:creationId xmlns:p14="http://schemas.microsoft.com/office/powerpoint/2010/main" val="375651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atton.uky.edu/programs/mba/programs/dual-degre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nam04.safelinks.protection.outlook.com/?url=https%3A%2F%2Fgatton.uky.edu%2Fprograms%2Fmba%2Fprograms%2Fdual-degrees&amp;data=04%7C01%7Canna.chalfant%40uky.edu%7C79941409b1ee448fcf5b08d9e29a356d%7C2b30530b69b64457b818481cb53d42ae%7C0%7C0%7C637789974208811755%7CUnknown%7CTWFpbGZsb3d8eyJWIjoiMC4wLjAwMDAiLCJQIjoiV2luMzIiLCJBTiI6Ik1haWwiLCJXVCI6Mn0%3D%7C3000&amp;sdata=uhlohsKpQyY23e7ZJY0WrqH7CA3xFiBXut9o1t5X6ao%3D&amp;reserved=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a:t>Need talking points about these models</a:t>
            </a:r>
          </a:p>
        </p:txBody>
      </p:sp>
      <p:sp>
        <p:nvSpPr>
          <p:cNvPr id="4" name="Slide Number Placeholder 3"/>
          <p:cNvSpPr>
            <a:spLocks noGrp="1"/>
          </p:cNvSpPr>
          <p:nvPr>
            <p:ph type="sldNum" sz="quarter" idx="5"/>
          </p:nvPr>
        </p:nvSpPr>
        <p:spPr/>
        <p:txBody>
          <a:bodyPr/>
          <a:lstStyle/>
          <a:p>
            <a:fld id="{07F9FC1C-0FAE-0E41-8B8F-FC1EBEF22C3A}" type="slidenum">
              <a:rPr lang="en-US" smtClean="0"/>
              <a:t>1</a:t>
            </a:fld>
            <a:endParaRPr lang="en-US"/>
          </a:p>
        </p:txBody>
      </p:sp>
    </p:spTree>
    <p:extLst>
      <p:ext uri="{BB962C8B-B14F-4D97-AF65-F5344CB8AC3E}">
        <p14:creationId xmlns:p14="http://schemas.microsoft.com/office/powerpoint/2010/main" val="415891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1" indent="-342900"/>
            <a:r>
              <a:rPr lang="en-US" dirty="0">
                <a:solidFill>
                  <a:schemeClr val="tx1">
                    <a:lumMod val="50000"/>
                    <a:lumOff val="50000"/>
                  </a:schemeClr>
                </a:solidFill>
                <a:latin typeface="Arial"/>
                <a:cs typeface="Arial"/>
              </a:rPr>
              <a:t>Putting Students First (SF):</a:t>
            </a:r>
          </a:p>
          <a:p>
            <a:pPr marL="1485900" lvl="2" indent="-342900"/>
            <a:r>
              <a:rPr lang="en-US" dirty="0">
                <a:solidFill>
                  <a:schemeClr val="tx1">
                    <a:lumMod val="50000"/>
                    <a:lumOff val="50000"/>
                  </a:schemeClr>
                </a:solidFill>
                <a:latin typeface="Arial"/>
                <a:cs typeface="Arial"/>
              </a:rPr>
              <a:t>Objective 2 (SF2): Expand on the existing foundation of a focused, intentional, purpose-driven curricular and co/extra-curricular experience with state-wide and global relevance, led and fostered by faculty and staff excellence. </a:t>
            </a:r>
          </a:p>
          <a:p>
            <a:pPr marL="1943100" lvl="3" indent="-342900"/>
            <a:r>
              <a:rPr lang="en-US" dirty="0">
                <a:solidFill>
                  <a:schemeClr val="tx1">
                    <a:lumMod val="50000"/>
                    <a:lumOff val="50000"/>
                  </a:schemeClr>
                </a:solidFill>
                <a:latin typeface="Arial"/>
                <a:cs typeface="Arial"/>
              </a:rPr>
              <a:t>Tactic: Through faculty-driven processes, expand in person and online curricular offerings that are relevant to the Commonwealth’s economic and societal needs leveraging our niche as a comprehensive campus for cross-college and unit opportunities to develop transdisciplinary programs/majors/certificates at the undergraduate, graduate and professional levels.</a:t>
            </a:r>
          </a:p>
          <a:p>
            <a:pPr marL="1028700" lvl="1" indent="-342900"/>
            <a:r>
              <a:rPr lang="en-US" dirty="0">
                <a:solidFill>
                  <a:schemeClr val="tx1">
                    <a:lumMod val="50000"/>
                    <a:lumOff val="50000"/>
                  </a:schemeClr>
                </a:solidFill>
                <a:latin typeface="Arial"/>
                <a:cs typeface="Arial"/>
              </a:rPr>
              <a:t>Inspiring Ingenuity (II):</a:t>
            </a:r>
          </a:p>
          <a:p>
            <a:pPr marL="1485900" lvl="2" indent="-342900"/>
            <a:r>
              <a:rPr lang="en-US" dirty="0">
                <a:solidFill>
                  <a:schemeClr val="tx1">
                    <a:lumMod val="50000"/>
                    <a:lumOff val="50000"/>
                  </a:schemeClr>
                </a:solidFill>
                <a:latin typeface="Arial"/>
                <a:cs typeface="Arial"/>
              </a:rPr>
              <a:t>Objective 2 (II2): Advance a culture of innovation in research, teaching and creative work that integrates disciplines and/or fields of study to address local, national and international challenges. </a:t>
            </a:r>
          </a:p>
          <a:p>
            <a:pPr marL="1943100" lvl="3" indent="-342900"/>
            <a:r>
              <a:rPr lang="en-US" dirty="0">
                <a:solidFill>
                  <a:schemeClr val="tx1">
                    <a:lumMod val="50000"/>
                    <a:lumOff val="50000"/>
                  </a:schemeClr>
                </a:solidFill>
                <a:latin typeface="Arial"/>
                <a:cs typeface="Arial"/>
              </a:rPr>
              <a:t>Tactic: Support programming and platforms for research and creative expression that engages a broader cross section of the campus, accelerates career development and catalyzes transdisciplinary research and educational initiatives.</a:t>
            </a:r>
          </a:p>
        </p:txBody>
      </p:sp>
      <p:sp>
        <p:nvSpPr>
          <p:cNvPr id="4" name="Slide Number Placeholder 3"/>
          <p:cNvSpPr>
            <a:spLocks noGrp="1"/>
          </p:cNvSpPr>
          <p:nvPr>
            <p:ph type="sldNum" sz="quarter" idx="5"/>
          </p:nvPr>
        </p:nvSpPr>
        <p:spPr/>
        <p:txBody>
          <a:bodyPr/>
          <a:lstStyle/>
          <a:p>
            <a:fld id="{07F9FC1C-0FAE-0E41-8B8F-FC1EBEF22C3A}" type="slidenum">
              <a:rPr lang="en-US" smtClean="0"/>
              <a:t>10</a:t>
            </a:fld>
            <a:endParaRPr lang="en-US"/>
          </a:p>
        </p:txBody>
      </p:sp>
    </p:spTree>
    <p:extLst>
      <p:ext uri="{BB962C8B-B14F-4D97-AF65-F5344CB8AC3E}">
        <p14:creationId xmlns:p14="http://schemas.microsoft.com/office/powerpoint/2010/main" val="1127494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Neuroscience undergraduate major is a collaboration between Neuroscience (COM) and Biology and Psychology (A&amp;S).  </a:t>
            </a:r>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11</a:t>
            </a:fld>
            <a:endParaRPr lang="en-US"/>
          </a:p>
        </p:txBody>
      </p:sp>
    </p:spTree>
    <p:extLst>
      <p:ext uri="{BB962C8B-B14F-4D97-AF65-F5344CB8AC3E}">
        <p14:creationId xmlns:p14="http://schemas.microsoft.com/office/powerpoint/2010/main" val="64652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College of Nursing</a:t>
            </a:r>
            <a:r>
              <a:rPr lang="en-US" sz="1200" kern="1200" dirty="0">
                <a:solidFill>
                  <a:schemeClr val="tx1"/>
                </a:solidFill>
                <a:effectLst/>
                <a:latin typeface="+mn-lt"/>
                <a:ea typeface="+mn-ea"/>
                <a:cs typeface="+mn-cs"/>
              </a:rPr>
              <a:t> received Woman &amp; Philanthropy funding to create the </a:t>
            </a:r>
            <a:r>
              <a:rPr lang="en-US" sz="1200" i="1" u="sng" kern="1200" dirty="0">
                <a:solidFill>
                  <a:schemeClr val="tx1"/>
                </a:solidFill>
                <a:effectLst/>
                <a:latin typeface="+mn-lt"/>
                <a:ea typeface="+mn-ea"/>
                <a:cs typeface="+mn-cs"/>
              </a:rPr>
              <a:t>AG Nursing Scholars Program for Kentucky Rural Health and Wellness</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program is a partnership with the University of Kentucky (UK) </a:t>
            </a:r>
            <a:r>
              <a:rPr lang="en-US" sz="1200" b="1" kern="1200" dirty="0">
                <a:solidFill>
                  <a:schemeClr val="tx1"/>
                </a:solidFill>
                <a:effectLst/>
                <a:latin typeface="+mn-lt"/>
                <a:ea typeface="+mn-ea"/>
                <a:cs typeface="+mn-cs"/>
              </a:rPr>
              <a:t>College of Agriculture, Food and Environment</a:t>
            </a:r>
            <a:r>
              <a:rPr lang="en-US" sz="1200" kern="1200" dirty="0">
                <a:solidFill>
                  <a:schemeClr val="tx1"/>
                </a:solidFill>
                <a:effectLst/>
                <a:latin typeface="+mn-lt"/>
                <a:ea typeface="+mn-ea"/>
                <a:cs typeface="+mn-cs"/>
              </a:rPr>
              <a:t> (CAFÉ), the Center for Interprofessional Health Education (CIHE) and the UK College of Nursing (UK CON) to position undergraduate CAFÉ Dietetics and Human Nutrition (DHN) majors, with an interest to advance health and wellness in rural Kentucky, for academic and career success through Bachelor of Science in Nursing (BSN) education.  As a result of the partnership and W&amp;P funding support, five $10,000 scholarships are awarded for DHN students to earn a Bachelor of Science (BS) in 3 years while preparing for a seamless admission as a second- degree student in the UK Accelerated BSN (ABSN) program with degree completion in 18 months as AG Nursing Scholars.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12</a:t>
            </a:fld>
            <a:endParaRPr lang="en-US"/>
          </a:p>
        </p:txBody>
      </p:sp>
    </p:spTree>
    <p:extLst>
      <p:ext uri="{BB962C8B-B14F-4D97-AF65-F5344CB8AC3E}">
        <p14:creationId xmlns:p14="http://schemas.microsoft.com/office/powerpoint/2010/main" val="315728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our longstanding transdisciplinary programs is the University of Kentucky Engineering/MBA dual degree program (</a:t>
            </a:r>
            <a:r>
              <a:rPr lang="en-US" sz="1200" u="sng" kern="1200" dirty="0">
                <a:solidFill>
                  <a:schemeClr val="tx1"/>
                </a:solidFill>
                <a:effectLst/>
                <a:latin typeface="+mn-lt"/>
                <a:ea typeface="+mn-ea"/>
                <a:cs typeface="+mn-cs"/>
                <a:hlinkClick r:id="rId3"/>
              </a:rPr>
              <a:t>https://gatton.uky.edu/programs/mba/programs/dual-degrees</a:t>
            </a:r>
            <a:r>
              <a:rPr lang="en-US" sz="1200" kern="1200" dirty="0">
                <a:solidFill>
                  <a:schemeClr val="tx1"/>
                </a:solidFill>
                <a:effectLst/>
                <a:latin typeface="+mn-lt"/>
                <a:ea typeface="+mn-ea"/>
                <a:cs typeface="+mn-cs"/>
              </a:rPr>
              <a:t>). This degree was launched in 1996.  Mr. Jim </a:t>
            </a:r>
            <a:r>
              <a:rPr lang="en-US" sz="1200" kern="1200" dirty="0" err="1">
                <a:solidFill>
                  <a:schemeClr val="tx1"/>
                </a:solidFill>
                <a:effectLst/>
                <a:latin typeface="+mn-lt"/>
                <a:ea typeface="+mn-ea"/>
                <a:cs typeface="+mn-cs"/>
              </a:rPr>
              <a:t>Stuckert</a:t>
            </a:r>
            <a:r>
              <a:rPr lang="en-US" sz="1200" kern="1200" dirty="0">
                <a:solidFill>
                  <a:schemeClr val="tx1"/>
                </a:solidFill>
                <a:effectLst/>
                <a:latin typeface="+mn-lt"/>
                <a:ea typeface="+mn-ea"/>
                <a:cs typeface="+mn-cs"/>
              </a:rPr>
              <a:t> provided an endowment in 2007 which allowed us to continue to offer the program. The program is currently a one year fulltime program that begins each summer. We have admitted the following number of dual degree students in recent years:</a:t>
            </a:r>
          </a:p>
          <a:p>
            <a:r>
              <a:rPr lang="en-US" sz="1200" kern="1200" dirty="0">
                <a:solidFill>
                  <a:schemeClr val="tx1"/>
                </a:solidFill>
                <a:effectLst/>
                <a:latin typeface="+mn-lt"/>
                <a:ea typeface="+mn-ea"/>
                <a:cs typeface="+mn-cs"/>
              </a:rPr>
              <a:t>Summer 2021: 15, Summer 2020: 16 and Summer 2019: 15 students were admitted. Scholarships are available consisting of $25,000 towards tuition, plus an additional $5,000 towards their study abroad experience (which consists of a two-week study abroad experience to expose students to nuances in business and cultural practices in Europe). A summary of the career outcomes for graduates of this program are available at the program website (</a:t>
            </a:r>
            <a:r>
              <a:rPr lang="en-US" sz="1200" u="sng" kern="1200" dirty="0">
                <a:solidFill>
                  <a:schemeClr val="tx1"/>
                </a:solidFill>
                <a:effectLst/>
                <a:latin typeface="+mn-lt"/>
                <a:ea typeface="+mn-ea"/>
                <a:cs typeface="+mn-cs"/>
                <a:hlinkClick r:id="rId4"/>
              </a:rPr>
              <a:t>https://gatton.uky.edu/programs/mba/programs/dual-degrees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13</a:t>
            </a:fld>
            <a:endParaRPr lang="en-US"/>
          </a:p>
        </p:txBody>
      </p:sp>
    </p:spTree>
    <p:extLst>
      <p:ext uri="{BB962C8B-B14F-4D97-AF65-F5344CB8AC3E}">
        <p14:creationId xmlns:p14="http://schemas.microsoft.com/office/powerpoint/2010/main" val="2178180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a:t>Need talking points about these models</a:t>
            </a:r>
          </a:p>
        </p:txBody>
      </p:sp>
      <p:sp>
        <p:nvSpPr>
          <p:cNvPr id="4" name="Slide Number Placeholder 3"/>
          <p:cNvSpPr>
            <a:spLocks noGrp="1"/>
          </p:cNvSpPr>
          <p:nvPr>
            <p:ph type="sldNum" sz="quarter" idx="5"/>
          </p:nvPr>
        </p:nvSpPr>
        <p:spPr/>
        <p:txBody>
          <a:bodyPr/>
          <a:lstStyle/>
          <a:p>
            <a:fld id="{07F9FC1C-0FAE-0E41-8B8F-FC1EBEF22C3A}" type="slidenum">
              <a:rPr lang="en-US" smtClean="0"/>
              <a:t>14</a:t>
            </a:fld>
            <a:endParaRPr lang="en-US"/>
          </a:p>
        </p:txBody>
      </p:sp>
    </p:spTree>
    <p:extLst>
      <p:ext uri="{BB962C8B-B14F-4D97-AF65-F5344CB8AC3E}">
        <p14:creationId xmlns:p14="http://schemas.microsoft.com/office/powerpoint/2010/main" val="287679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15</a:t>
            </a:fld>
            <a:endParaRPr lang="en-US"/>
          </a:p>
        </p:txBody>
      </p:sp>
    </p:spTree>
    <p:extLst>
      <p:ext uri="{BB962C8B-B14F-4D97-AF65-F5344CB8AC3E}">
        <p14:creationId xmlns:p14="http://schemas.microsoft.com/office/powerpoint/2010/main" val="6315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07F9FC1C-0FAE-0E41-8B8F-FC1EBEF22C3A}" type="slidenum">
              <a:rPr lang="en-US" smtClean="0"/>
              <a:t>16</a:t>
            </a:fld>
            <a:endParaRPr lang="en-US"/>
          </a:p>
        </p:txBody>
      </p:sp>
    </p:spTree>
    <p:extLst>
      <p:ext uri="{BB962C8B-B14F-4D97-AF65-F5344CB8AC3E}">
        <p14:creationId xmlns:p14="http://schemas.microsoft.com/office/powerpoint/2010/main" val="257408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18</a:t>
            </a:fld>
            <a:endParaRPr lang="en-US"/>
          </a:p>
        </p:txBody>
      </p:sp>
    </p:spTree>
    <p:extLst>
      <p:ext uri="{BB962C8B-B14F-4D97-AF65-F5344CB8AC3E}">
        <p14:creationId xmlns:p14="http://schemas.microsoft.com/office/powerpoint/2010/main" val="328735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07F9FC1C-0FAE-0E41-8B8F-FC1EBEF22C3A}" type="slidenum">
              <a:rPr lang="en-US" smtClean="0"/>
              <a:t>21</a:t>
            </a:fld>
            <a:endParaRPr lang="en-US"/>
          </a:p>
        </p:txBody>
      </p:sp>
    </p:spTree>
    <p:extLst>
      <p:ext uri="{BB962C8B-B14F-4D97-AF65-F5344CB8AC3E}">
        <p14:creationId xmlns:p14="http://schemas.microsoft.com/office/powerpoint/2010/main" val="210968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22</a:t>
            </a:fld>
            <a:endParaRPr lang="en-US"/>
          </a:p>
        </p:txBody>
      </p:sp>
    </p:spTree>
    <p:extLst>
      <p:ext uri="{BB962C8B-B14F-4D97-AF65-F5344CB8AC3E}">
        <p14:creationId xmlns:p14="http://schemas.microsoft.com/office/powerpoint/2010/main" val="145024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a:t>
            </a:fld>
            <a:endParaRPr lang="en-US"/>
          </a:p>
        </p:txBody>
      </p:sp>
    </p:spTree>
    <p:extLst>
      <p:ext uri="{BB962C8B-B14F-4D97-AF65-F5344CB8AC3E}">
        <p14:creationId xmlns:p14="http://schemas.microsoft.com/office/powerpoint/2010/main" val="2091984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07F9FC1C-0FAE-0E41-8B8F-FC1EBEF22C3A}" type="slidenum">
              <a:rPr lang="en-US" smtClean="0"/>
              <a:t>23</a:t>
            </a:fld>
            <a:endParaRPr lang="en-US"/>
          </a:p>
        </p:txBody>
      </p:sp>
    </p:spTree>
    <p:extLst>
      <p:ext uri="{BB962C8B-B14F-4D97-AF65-F5344CB8AC3E}">
        <p14:creationId xmlns:p14="http://schemas.microsoft.com/office/powerpoint/2010/main" val="267243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3</a:t>
            </a:fld>
            <a:endParaRPr lang="en-US"/>
          </a:p>
        </p:txBody>
      </p:sp>
    </p:spTree>
    <p:extLst>
      <p:ext uri="{BB962C8B-B14F-4D97-AF65-F5344CB8AC3E}">
        <p14:creationId xmlns:p14="http://schemas.microsoft.com/office/powerpoint/2010/main" val="313068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Summary of all major effects of coffee constituents on glucose and lipid metabolism, blood pressure, and waist circumference. Coffee contains many biologically</a:t>
            </a:r>
          </a:p>
          <a:p>
            <a:r>
              <a:rPr lang="en-US" sz="1200" b="0" i="0" u="none" strike="noStrike" kern="1200" baseline="0" dirty="0">
                <a:solidFill>
                  <a:schemeClr val="tx1"/>
                </a:solidFill>
                <a:latin typeface="+mn-lt"/>
                <a:ea typeface="+mn-ea"/>
                <a:cs typeface="+mn-cs"/>
              </a:rPr>
              <a:t>active substances, including caffeine, chlorogenic acids (CGAs), and diterpenes as </a:t>
            </a:r>
            <a:r>
              <a:rPr lang="en-US" sz="1200" b="0" i="0" u="none" strike="noStrike" kern="1200" baseline="0" dirty="0" err="1">
                <a:solidFill>
                  <a:schemeClr val="tx1"/>
                </a:solidFill>
                <a:latin typeface="+mn-lt"/>
                <a:ea typeface="+mn-ea"/>
                <a:cs typeface="+mn-cs"/>
              </a:rPr>
              <a:t>cafestol</a:t>
            </a:r>
            <a:r>
              <a:rPr lang="en-US" sz="1200" b="0" i="0" u="none" strike="noStrike" kern="1200" baseline="0" dirty="0">
                <a:solidFill>
                  <a:schemeClr val="tx1"/>
                </a:solidFill>
                <a:latin typeface="+mn-lt"/>
                <a:ea typeface="+mn-ea"/>
                <a:cs typeface="+mn-cs"/>
              </a:rPr>
              <a:t> and kahweol, which exert different metabolic effects. Regarding</a:t>
            </a:r>
          </a:p>
          <a:p>
            <a:r>
              <a:rPr lang="en-US" sz="1200" b="0" i="0" u="none" strike="noStrike" kern="1200" baseline="0" dirty="0">
                <a:solidFill>
                  <a:schemeClr val="tx1"/>
                </a:solidFill>
                <a:latin typeface="+mn-lt"/>
                <a:ea typeface="+mn-ea"/>
                <a:cs typeface="+mn-cs"/>
              </a:rPr>
              <a:t>glucose metabolism, caffeine effect insulin release, predominantly, increasing b-cells secretion and reducing their damage. At the same time, CGAs have different</a:t>
            </a:r>
          </a:p>
          <a:p>
            <a:r>
              <a:rPr lang="en-US" sz="1200" b="0" i="0" u="none" strike="noStrike" kern="1200" baseline="0" dirty="0">
                <a:solidFill>
                  <a:schemeClr val="tx1"/>
                </a:solidFill>
                <a:latin typeface="+mn-lt"/>
                <a:ea typeface="+mn-ea"/>
                <a:cs typeface="+mn-cs"/>
              </a:rPr>
              <a:t>effects on glucose absorption and insulin sensitivity by inhibiting salivary and pancreatic a-amylase, a-1,4-glucosidase, and glucose-6-phosphatase secretion of</a:t>
            </a:r>
          </a:p>
          <a:p>
            <a:r>
              <a:rPr lang="en-US" sz="1200" b="0" i="0" u="none" strike="noStrike" kern="1200" baseline="0" dirty="0">
                <a:solidFill>
                  <a:schemeClr val="tx1"/>
                </a:solidFill>
                <a:latin typeface="+mn-lt"/>
                <a:ea typeface="+mn-ea"/>
                <a:cs typeface="+mn-cs"/>
              </a:rPr>
              <a:t>incretins and by inducing the translocation of GLUT-4, responsible for glucose uptake by peripheral tissues. The acute hypertensive effect of coffee is mainly mediated</a:t>
            </a:r>
          </a:p>
          <a:p>
            <a:r>
              <a:rPr lang="en-US" sz="1200" b="0" i="0" u="none" strike="noStrike" kern="1200" baseline="0" dirty="0">
                <a:solidFill>
                  <a:schemeClr val="tx1"/>
                </a:solidFill>
                <a:latin typeface="+mn-lt"/>
                <a:ea typeface="+mn-ea"/>
                <a:cs typeface="+mn-cs"/>
              </a:rPr>
              <a:t>by caffeine, stimulating sympathetic activation with vasoconstriction, increased aortic stiffness, and cardiac automatism, while in the long-term exposure, CGAs</a:t>
            </a:r>
          </a:p>
          <a:p>
            <a:r>
              <a:rPr lang="en-US" sz="1200" b="0" i="0" u="none" strike="noStrike" kern="1200" baseline="0" dirty="0">
                <a:solidFill>
                  <a:schemeClr val="tx1"/>
                </a:solidFill>
                <a:latin typeface="+mn-lt"/>
                <a:ea typeface="+mn-ea"/>
                <a:cs typeface="+mn-cs"/>
              </a:rPr>
              <a:t>reduce oxidative stress by improving endothelial function and the bioavailability of nitric oxide, resulting in a reduction in blood pressure following chronic coffee</a:t>
            </a:r>
          </a:p>
          <a:p>
            <a:r>
              <a:rPr lang="en-US" sz="1200" b="0" i="0" u="none" strike="noStrike" kern="1200" baseline="0" dirty="0">
                <a:solidFill>
                  <a:schemeClr val="tx1"/>
                </a:solidFill>
                <a:latin typeface="+mn-lt"/>
                <a:ea typeface="+mn-ea"/>
                <a:cs typeface="+mn-cs"/>
              </a:rPr>
              <a:t>intake. Regarding the effect of coffee consumption on waist circumference, caffeine stimulates the sympathetic nervous system increasing resting metabolic rate</a:t>
            </a:r>
          </a:p>
          <a:p>
            <a:r>
              <a:rPr lang="en-US" sz="1200" b="0" i="0" u="none" strike="noStrike" kern="1200" baseline="0" dirty="0">
                <a:solidFill>
                  <a:schemeClr val="tx1"/>
                </a:solidFill>
                <a:latin typeface="+mn-lt"/>
                <a:ea typeface="+mn-ea"/>
                <a:cs typeface="+mn-cs"/>
              </a:rPr>
              <a:t>and energy expenditure, and promotes cellular thermogenesis and lipolysis. Simultaneously, CGAs act to suppress the accumulation of hepatic triglycerides via</a:t>
            </a:r>
          </a:p>
          <a:p>
            <a:r>
              <a:rPr lang="en-US" sz="1200" b="0" i="0" u="none" strike="noStrike" kern="1200" baseline="0" dirty="0">
                <a:solidFill>
                  <a:schemeClr val="tx1"/>
                </a:solidFill>
                <a:latin typeface="+mn-lt"/>
                <a:ea typeface="+mn-ea"/>
                <a:cs typeface="+mn-cs"/>
              </a:rPr>
              <a:t>down-regulation of genes associated with adipogenesis and up-regulation of genes involved in fatty acid oxidation. Finally, about lipid metabolism, caffeine and</a:t>
            </a:r>
          </a:p>
          <a:p>
            <a:r>
              <a:rPr lang="en-US" sz="1200" b="0" i="0" u="none" strike="noStrike" kern="1200" baseline="0" dirty="0">
                <a:solidFill>
                  <a:schemeClr val="tx1"/>
                </a:solidFill>
                <a:latin typeface="+mn-lt"/>
                <a:ea typeface="+mn-ea"/>
                <a:cs typeface="+mn-cs"/>
              </a:rPr>
              <a:t>CGAs have been shown to suppress the activity of enzymes for lipid synthesis, acetyl-CoA carboxylase, fatty acid synthase, and stearoyl-CoA desaturase, and to</a:t>
            </a:r>
          </a:p>
          <a:p>
            <a:r>
              <a:rPr lang="en-US" sz="1200" b="0" i="0" u="none" strike="noStrike" kern="1200" baseline="0" dirty="0">
                <a:solidFill>
                  <a:schemeClr val="tx1"/>
                </a:solidFill>
                <a:latin typeface="+mn-lt"/>
                <a:ea typeface="+mn-ea"/>
                <a:cs typeface="+mn-cs"/>
              </a:rPr>
              <a:t>increase fatty acid b-oxidation by stimulating carnitine </a:t>
            </a:r>
            <a:r>
              <a:rPr lang="en-US" sz="1200" b="0" i="0" u="none" strike="noStrike" kern="1200" baseline="0" dirty="0" err="1">
                <a:solidFill>
                  <a:schemeClr val="tx1"/>
                </a:solidFill>
                <a:latin typeface="+mn-lt"/>
                <a:ea typeface="+mn-ea"/>
                <a:cs typeface="+mn-cs"/>
              </a:rPr>
              <a:t>palmitoyltransferase</a:t>
            </a:r>
            <a:r>
              <a:rPr lang="en-US" sz="1200" b="0" i="0" u="none" strike="noStrike" kern="1200" baseline="0" dirty="0">
                <a:solidFill>
                  <a:schemeClr val="tx1"/>
                </a:solidFill>
                <a:latin typeface="+mn-lt"/>
                <a:ea typeface="+mn-ea"/>
                <a:cs typeface="+mn-cs"/>
              </a:rPr>
              <a:t> and by activating PPAR-a in the liver and adipose tissues. Meanwhile, CGAs alone can</a:t>
            </a:r>
          </a:p>
          <a:p>
            <a:r>
              <a:rPr lang="en-US" sz="1200" b="0" i="0" u="none" strike="noStrike" kern="1200" baseline="0" dirty="0">
                <a:solidFill>
                  <a:schemeClr val="tx1"/>
                </a:solidFill>
                <a:latin typeface="+mn-lt"/>
                <a:ea typeface="+mn-ea"/>
                <a:cs typeface="+mn-cs"/>
              </a:rPr>
              <a:t>control lipogenesis by down-regulating sterol regulatory element-binding protein (SREBP)-1C. </a:t>
            </a:r>
            <a:r>
              <a:rPr lang="en-US" sz="1200" b="0" i="0" u="none" strike="noStrike" kern="1200" baseline="0" dirty="0" err="1">
                <a:solidFill>
                  <a:schemeClr val="tx1"/>
                </a:solidFill>
                <a:latin typeface="+mn-lt"/>
                <a:ea typeface="+mn-ea"/>
                <a:cs typeface="+mn-cs"/>
              </a:rPr>
              <a:t>Cafestol</a:t>
            </a:r>
            <a:r>
              <a:rPr lang="en-US" sz="1200" b="0" i="0" u="none" strike="noStrike" kern="1200" baseline="0" dirty="0">
                <a:solidFill>
                  <a:schemeClr val="tx1"/>
                </a:solidFill>
                <a:latin typeface="+mn-lt"/>
                <a:ea typeface="+mn-ea"/>
                <a:cs typeface="+mn-cs"/>
              </a:rPr>
              <a:t> and kahweol have been shown to increase blood cholesterol</a:t>
            </a:r>
          </a:p>
          <a:p>
            <a:r>
              <a:rPr lang="en-US" sz="1200" b="0" i="0" u="none" strike="noStrike" kern="1200" baseline="0" dirty="0">
                <a:solidFill>
                  <a:schemeClr val="tx1"/>
                </a:solidFill>
                <a:latin typeface="+mn-lt"/>
                <a:ea typeface="+mn-ea"/>
                <a:cs typeface="+mn-cs"/>
              </a:rPr>
              <a:t>levels by inhibiting bile acid synthesis acting on </a:t>
            </a:r>
            <a:r>
              <a:rPr lang="en-US" sz="1200" b="0" i="0" u="none" strike="noStrike" kern="1200" baseline="0" dirty="0" err="1">
                <a:solidFill>
                  <a:schemeClr val="tx1"/>
                </a:solidFill>
                <a:latin typeface="+mn-lt"/>
                <a:ea typeface="+mn-ea"/>
                <a:cs typeface="+mn-cs"/>
              </a:rPr>
              <a:t>farnesoid</a:t>
            </a:r>
            <a:r>
              <a:rPr lang="en-US" sz="1200" b="0" i="0" u="none" strike="noStrike" kern="1200" baseline="0" dirty="0">
                <a:solidFill>
                  <a:schemeClr val="tx1"/>
                </a:solidFill>
                <a:latin typeface="+mn-lt"/>
                <a:ea typeface="+mn-ea"/>
                <a:cs typeface="+mn-cs"/>
              </a:rPr>
              <a:t> X receptors. Therefore, habitual coffee consumption has been associated with a reduction in the risk of</a:t>
            </a:r>
          </a:p>
          <a:p>
            <a:r>
              <a:rPr lang="en-US" sz="1200" b="0" i="0" u="none" strike="noStrike" kern="1200" baseline="0" dirty="0">
                <a:solidFill>
                  <a:schemeClr val="tx1"/>
                </a:solidFill>
                <a:latin typeface="+mn-lt"/>
                <a:ea typeface="+mn-ea"/>
                <a:cs typeface="+mn-cs"/>
              </a:rPr>
              <a:t>diabetes, hypertension, abdominal obesity, a reduction in triglycerides levels, and increased HDL cholesterol levels, resulting in an reduction in the risk of metabolic</a:t>
            </a:r>
          </a:p>
          <a:p>
            <a:r>
              <a:rPr lang="en-US" sz="1200" b="0" i="0" u="none" strike="noStrike" kern="1200" baseline="0" dirty="0">
                <a:solidFill>
                  <a:schemeClr val="tx1"/>
                </a:solidFill>
                <a:latin typeface="+mn-lt"/>
                <a:ea typeface="+mn-ea"/>
                <a:cs typeface="+mn-cs"/>
              </a:rPr>
              <a:t>syndrome overall.</a:t>
            </a:r>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4</a:t>
            </a:fld>
            <a:endParaRPr lang="en-US"/>
          </a:p>
        </p:txBody>
      </p:sp>
    </p:spTree>
    <p:extLst>
      <p:ext uri="{BB962C8B-B14F-4D97-AF65-F5344CB8AC3E}">
        <p14:creationId xmlns:p14="http://schemas.microsoft.com/office/powerpoint/2010/main" val="376539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overview of pharmacokinetics of caffeine. Caffeine is absorbed into the systemic circulation within about 45 minutes its ingestion and peak blood concentrations</a:t>
            </a:r>
          </a:p>
          <a:p>
            <a:r>
              <a:rPr lang="en-US" sz="1200" b="0" i="0" u="none" strike="noStrike" kern="1200" baseline="0" dirty="0">
                <a:solidFill>
                  <a:schemeClr val="tx1"/>
                </a:solidFill>
                <a:latin typeface="+mn-lt"/>
                <a:ea typeface="+mn-ea"/>
                <a:cs typeface="+mn-cs"/>
              </a:rPr>
              <a:t>are reached within about 1.5 hours. However, about 90% is cleared from the stomach within 20 minutes. The kidney tubules promptly reabsorb caffeine,</a:t>
            </a:r>
          </a:p>
          <a:p>
            <a:r>
              <a:rPr lang="en-US" sz="1200" b="0" i="0" u="none" strike="noStrike" kern="1200" baseline="0" dirty="0">
                <a:solidFill>
                  <a:schemeClr val="tx1"/>
                </a:solidFill>
                <a:latin typeface="+mn-lt"/>
                <a:ea typeface="+mn-ea"/>
                <a:cs typeface="+mn-cs"/>
              </a:rPr>
              <a:t>and only about 5% is excreted unchanged in urine within 48 h; in reverse, infants excrete 85% in urine. Different factors affect the half-life of caffeine, including</a:t>
            </a:r>
          </a:p>
          <a:p>
            <a:r>
              <a:rPr lang="en-US" sz="1200" b="0" i="0" u="none" strike="noStrike" kern="1200" baseline="0" dirty="0">
                <a:solidFill>
                  <a:schemeClr val="tx1"/>
                </a:solidFill>
                <a:latin typeface="+mn-lt"/>
                <a:ea typeface="+mn-ea"/>
                <a:cs typeface="+mn-cs"/>
              </a:rPr>
              <a:t>gender (20–30% shorter in women), age (preterm neonates, 50–100 hours), pregnancy (9–11 h), smoking (1.5–3.5 h), hepatic function (96 h), and use of certain concurrent</a:t>
            </a:r>
          </a:p>
          <a:p>
            <a:r>
              <a:rPr lang="en-US" sz="1200" b="0" i="0" u="none" strike="noStrike" kern="1200" baseline="0" dirty="0">
                <a:solidFill>
                  <a:schemeClr val="tx1"/>
                </a:solidFill>
                <a:latin typeface="+mn-lt"/>
                <a:ea typeface="+mn-ea"/>
                <a:cs typeface="+mn-cs"/>
              </a:rPr>
              <a:t>drugs (such as oral contraceptives, cimetidine or ciprofloxacin that increase its half-life, and carbamazepine or rifampicin decrease its half-life). Caffeine,</a:t>
            </a:r>
          </a:p>
          <a:p>
            <a:r>
              <a:rPr lang="en-US" sz="1200" b="0" i="0" u="none" strike="noStrike" kern="1200" baseline="0" dirty="0">
                <a:solidFill>
                  <a:schemeClr val="tx1"/>
                </a:solidFill>
                <a:latin typeface="+mn-lt"/>
                <a:ea typeface="+mn-ea"/>
                <a:cs typeface="+mn-cs"/>
              </a:rPr>
              <a:t>occupying adenosine receptor sites, can act as a competitive inhibitor of brain receptors and increase alertness. Caffeine is metabolized mainly in the liver microsomal</a:t>
            </a:r>
          </a:p>
          <a:p>
            <a:r>
              <a:rPr lang="en-US" sz="1200" b="0" i="0" u="none" strike="noStrike" kern="1200" baseline="0" dirty="0">
                <a:solidFill>
                  <a:schemeClr val="tx1"/>
                </a:solidFill>
                <a:latin typeface="+mn-lt"/>
                <a:ea typeface="+mn-ea"/>
                <a:cs typeface="+mn-cs"/>
              </a:rPr>
              <a:t>cytochrome P450 system by the CYP1A2 isozyme. In addition, microsomal enzymes </a:t>
            </a:r>
            <a:r>
              <a:rPr lang="en-US" sz="1200" b="0" i="0" u="none" strike="noStrike" kern="1200" baseline="0" dirty="0" err="1">
                <a:solidFill>
                  <a:schemeClr val="tx1"/>
                </a:solidFill>
                <a:latin typeface="+mn-lt"/>
                <a:ea typeface="+mn-ea"/>
                <a:cs typeface="+mn-cs"/>
              </a:rPr>
              <a:t>biotransform</a:t>
            </a:r>
            <a:r>
              <a:rPr lang="en-US" sz="1200" b="0" i="0" u="none" strike="noStrike" kern="1200" baseline="0" dirty="0">
                <a:solidFill>
                  <a:schemeClr val="tx1"/>
                </a:solidFill>
                <a:latin typeface="+mn-lt"/>
                <a:ea typeface="+mn-ea"/>
                <a:cs typeface="+mn-cs"/>
              </a:rPr>
              <a:t> caffeine metabolites filtered by the kidneys and excreted in</a:t>
            </a:r>
          </a:p>
          <a:p>
            <a:r>
              <a:rPr lang="en-US" sz="1200" b="0" i="0" u="none" strike="noStrike" kern="1200" baseline="0" dirty="0">
                <a:solidFill>
                  <a:schemeClr val="tx1"/>
                </a:solidFill>
                <a:latin typeface="+mn-lt"/>
                <a:ea typeface="+mn-ea"/>
                <a:cs typeface="+mn-cs"/>
              </a:rPr>
              <a:t>the urine.</a:t>
            </a:r>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5</a:t>
            </a:fld>
            <a:endParaRPr lang="en-US"/>
          </a:p>
        </p:txBody>
      </p:sp>
    </p:spTree>
    <p:extLst>
      <p:ext uri="{BB962C8B-B14F-4D97-AF65-F5344CB8AC3E}">
        <p14:creationId xmlns:p14="http://schemas.microsoft.com/office/powerpoint/2010/main" val="120933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content of caffeoylquinic acid (QCA) derivatives (mg QCA)/g) of coffees affected by different roasting degrees. The content of chlorogenic acid derivatives was</a:t>
            </a:r>
          </a:p>
          <a:p>
            <a:r>
              <a:rPr lang="en-US" sz="1200" b="0" i="0" u="none" strike="noStrike" kern="1200" baseline="0" dirty="0">
                <a:solidFill>
                  <a:schemeClr val="tx1"/>
                </a:solidFill>
                <a:latin typeface="+mn-lt"/>
                <a:ea typeface="+mn-ea"/>
                <a:cs typeface="+mn-cs"/>
              </a:rPr>
              <a:t>significantly (p&lt;0.05) affected by different coffee varieties, and not significantly (p&gt;0.05) affected by the roasting degrees.</a:t>
            </a:r>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6</a:t>
            </a:fld>
            <a:endParaRPr lang="en-US"/>
          </a:p>
        </p:txBody>
      </p:sp>
    </p:spTree>
    <p:extLst>
      <p:ext uri="{BB962C8B-B14F-4D97-AF65-F5344CB8AC3E}">
        <p14:creationId xmlns:p14="http://schemas.microsoft.com/office/powerpoint/2010/main" val="229163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7</a:t>
            </a:fld>
            <a:endParaRPr lang="en-US"/>
          </a:p>
        </p:txBody>
      </p:sp>
    </p:spTree>
    <p:extLst>
      <p:ext uri="{BB962C8B-B14F-4D97-AF65-F5344CB8AC3E}">
        <p14:creationId xmlns:p14="http://schemas.microsoft.com/office/powerpoint/2010/main" val="124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07F9FC1C-0FAE-0E41-8B8F-FC1EBEF22C3A}" type="slidenum">
              <a:rPr lang="en-US" smtClean="0"/>
              <a:t>8</a:t>
            </a:fld>
            <a:endParaRPr lang="en-US"/>
          </a:p>
        </p:txBody>
      </p:sp>
    </p:spTree>
    <p:extLst>
      <p:ext uri="{BB962C8B-B14F-4D97-AF65-F5344CB8AC3E}">
        <p14:creationId xmlns:p14="http://schemas.microsoft.com/office/powerpoint/2010/main" val="290530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F9FC1C-0FAE-0E41-8B8F-FC1EBEF22C3A}" type="slidenum">
              <a:rPr lang="en-US" smtClean="0"/>
              <a:t>9</a:t>
            </a:fld>
            <a:endParaRPr lang="en-US"/>
          </a:p>
        </p:txBody>
      </p:sp>
    </p:spTree>
    <p:extLst>
      <p:ext uri="{BB962C8B-B14F-4D97-AF65-F5344CB8AC3E}">
        <p14:creationId xmlns:p14="http://schemas.microsoft.com/office/powerpoint/2010/main" val="2360940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White">
    <p:spTree>
      <p:nvGrpSpPr>
        <p:cNvPr id="1" name=""/>
        <p:cNvGrpSpPr/>
        <p:nvPr/>
      </p:nvGrpSpPr>
      <p:grpSpPr>
        <a:xfrm>
          <a:off x="0" y="0"/>
          <a:ext cx="0" cy="0"/>
          <a:chOff x="0" y="0"/>
          <a:chExt cx="0" cy="0"/>
        </a:xfrm>
      </p:grpSpPr>
      <p:pic>
        <p:nvPicPr>
          <p:cNvPr id="3" name="Picture 2" descr="A view of a city&#10;&#10;Description automatically generated">
            <a:extLst>
              <a:ext uri="{FF2B5EF4-FFF2-40B4-BE49-F238E27FC236}">
                <a16:creationId xmlns:a16="http://schemas.microsoft.com/office/drawing/2014/main" id="{A2148076-4A7D-0E4A-9C7F-E67508EC5C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89E15ECC-31DF-8643-A175-042D116B9836}"/>
              </a:ext>
            </a:extLst>
          </p:cNvPr>
          <p:cNvSpPr>
            <a:spLocks noGrp="1"/>
          </p:cNvSpPr>
          <p:nvPr>
            <p:ph type="body" sz="quarter" idx="11" hasCustomPrompt="1"/>
          </p:nvPr>
        </p:nvSpPr>
        <p:spPr>
          <a:xfrm>
            <a:off x="307975" y="2832652"/>
            <a:ext cx="8915400" cy="486396"/>
          </a:xfrm>
        </p:spPr>
        <p:txBody>
          <a:bodyPr>
            <a:normAutofit/>
          </a:bodyPr>
          <a:lstStyle>
            <a:lvl1pPr marL="0" indent="0">
              <a:buNone/>
              <a:defRPr sz="2000" baseline="0">
                <a:solidFill>
                  <a:schemeClr val="tx1">
                    <a:lumMod val="50000"/>
                    <a:lumOff val="50000"/>
                  </a:schemeClr>
                </a:solidFill>
                <a:latin typeface="Arial" panose="020B0604020202020204" pitchFamily="34" charset="0"/>
              </a:defRPr>
            </a:lvl1pPr>
          </a:lstStyle>
          <a:p>
            <a:pPr lvl="0"/>
            <a:r>
              <a:rPr lang="en-US"/>
              <a:t>Secondary/presenter’s name/subhead inserted here</a:t>
            </a:r>
          </a:p>
        </p:txBody>
      </p:sp>
      <p:sp>
        <p:nvSpPr>
          <p:cNvPr id="6" name="Title 1">
            <a:extLst>
              <a:ext uri="{FF2B5EF4-FFF2-40B4-BE49-F238E27FC236}">
                <a16:creationId xmlns:a16="http://schemas.microsoft.com/office/drawing/2014/main" id="{5A5BEB14-8EC7-5848-9955-159CE30FA3B7}"/>
              </a:ext>
            </a:extLst>
          </p:cNvPr>
          <p:cNvSpPr>
            <a:spLocks noGrp="1"/>
          </p:cNvSpPr>
          <p:nvPr>
            <p:ph type="ctrTitle" hasCustomPrompt="1"/>
          </p:nvPr>
        </p:nvSpPr>
        <p:spPr>
          <a:xfrm>
            <a:off x="307975" y="534504"/>
            <a:ext cx="9144000" cy="2387600"/>
          </a:xfrm>
        </p:spPr>
        <p:txBody>
          <a:bodyPr anchor="b">
            <a:normAutofit/>
          </a:bodyPr>
          <a:lstStyle>
            <a:lvl1pPr algn="l">
              <a:lnSpc>
                <a:spcPct val="80000"/>
              </a:lnSpc>
              <a:defRPr sz="5000" b="1" i="0" cap="all" baseline="0">
                <a:solidFill>
                  <a:srgbClr val="0034A7"/>
                </a:solidFill>
                <a:latin typeface="Arial Black" panose="020B0604020202020204" pitchFamily="34" charset="0"/>
              </a:defRPr>
            </a:lvl1pPr>
          </a:lstStyle>
          <a:p>
            <a:r>
              <a:rPr lang="en-US"/>
              <a:t>Click to edit the Presentation title</a:t>
            </a:r>
          </a:p>
        </p:txBody>
      </p:sp>
    </p:spTree>
    <p:extLst>
      <p:ext uri="{BB962C8B-B14F-4D97-AF65-F5344CB8AC3E}">
        <p14:creationId xmlns:p14="http://schemas.microsoft.com/office/powerpoint/2010/main" val="156578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ro text abov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rgbClr val="0034A7"/>
                </a:solidFill>
                <a:latin typeface="Arial Black" panose="020B0604020202020204" pitchFamily="34" charset="0"/>
              </a:defRPr>
            </a:lvl1pPr>
          </a:lstStyle>
          <a:p>
            <a:pPr lvl="0"/>
            <a:r>
              <a:rPr lang="en-US"/>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1592499"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3165574" y="1506607"/>
            <a:ext cx="5454449" cy="515691"/>
          </a:xfrm>
        </p:spPr>
        <p:txBody>
          <a:bodyPr>
            <a:normAutofit/>
          </a:bodyPr>
          <a:lstStyle>
            <a:lvl1pPr marL="0" indent="0" algn="ctr">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3165575" y="2105426"/>
            <a:ext cx="5454449" cy="593492"/>
          </a:xfrm>
        </p:spPr>
        <p:txBody>
          <a:bodyPr>
            <a:normAutofit/>
          </a:bodyPr>
          <a:lstStyle>
            <a:lvl1pPr marL="0" indent="0" algn="ctr">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sp>
        <p:nvSpPr>
          <p:cNvPr id="15" name="Content Placeholder 8">
            <a:extLst>
              <a:ext uri="{FF2B5EF4-FFF2-40B4-BE49-F238E27FC236}">
                <a16:creationId xmlns:a16="http://schemas.microsoft.com/office/drawing/2014/main" id="{F3FA4E10-7800-C14A-BC9C-99FC760608DC}"/>
              </a:ext>
            </a:extLst>
          </p:cNvPr>
          <p:cNvSpPr>
            <a:spLocks noGrp="1"/>
          </p:cNvSpPr>
          <p:nvPr>
            <p:ph sz="quarter" idx="18"/>
          </p:nvPr>
        </p:nvSpPr>
        <p:spPr>
          <a:xfrm>
            <a:off x="4520541"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
        <p:nvSpPr>
          <p:cNvPr id="18" name="Content Placeholder 8">
            <a:extLst>
              <a:ext uri="{FF2B5EF4-FFF2-40B4-BE49-F238E27FC236}">
                <a16:creationId xmlns:a16="http://schemas.microsoft.com/office/drawing/2014/main" id="{177F0A4F-989D-2F46-8ABA-06383FAE94C4}"/>
              </a:ext>
            </a:extLst>
          </p:cNvPr>
          <p:cNvSpPr>
            <a:spLocks noGrp="1"/>
          </p:cNvSpPr>
          <p:nvPr>
            <p:ph sz="quarter" idx="19"/>
          </p:nvPr>
        </p:nvSpPr>
        <p:spPr>
          <a:xfrm>
            <a:off x="7448583"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Tree>
    <p:extLst>
      <p:ext uri="{BB962C8B-B14F-4D97-AF65-F5344CB8AC3E}">
        <p14:creationId xmlns:p14="http://schemas.microsoft.com/office/powerpoint/2010/main" val="308503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5C672883-BE5E-9B47-A026-BFCD0EAAD5ED}"/>
              </a:ext>
            </a:extLst>
          </p:cNvPr>
          <p:cNvPicPr>
            <a:picLocks noChangeAspect="1"/>
          </p:cNvPicPr>
          <p:nvPr userDrawn="1"/>
        </p:nvPicPr>
        <p:blipFill rotWithShape="1">
          <a:blip r:embed="rId2"/>
          <a:srcRect b="8551"/>
          <a:stretch/>
        </p:blipFill>
        <p:spPr>
          <a:xfrm>
            <a:off x="0" y="0"/>
            <a:ext cx="12192000" cy="6271591"/>
          </a:xfrm>
          <a:prstGeom prst="rect">
            <a:avLst/>
          </a:prstGeom>
        </p:spPr>
      </p:pic>
    </p:spTree>
    <p:extLst>
      <p:ext uri="{BB962C8B-B14F-4D97-AF65-F5344CB8AC3E}">
        <p14:creationId xmlns:p14="http://schemas.microsoft.com/office/powerpoint/2010/main" val="221238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06B0B1-110A-8140-8049-F61A63649A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89E15ECC-31DF-8643-A175-042D116B9836}"/>
              </a:ext>
            </a:extLst>
          </p:cNvPr>
          <p:cNvSpPr>
            <a:spLocks noGrp="1"/>
          </p:cNvSpPr>
          <p:nvPr>
            <p:ph type="body" sz="quarter" idx="11" hasCustomPrompt="1"/>
          </p:nvPr>
        </p:nvSpPr>
        <p:spPr>
          <a:xfrm>
            <a:off x="307975" y="2832652"/>
            <a:ext cx="8915400" cy="486396"/>
          </a:xfrm>
        </p:spPr>
        <p:txBody>
          <a:bodyPr>
            <a:normAutofit/>
          </a:bodyPr>
          <a:lstStyle>
            <a:lvl1pPr marL="0" indent="0">
              <a:buNone/>
              <a:defRPr sz="2000" baseline="0">
                <a:solidFill>
                  <a:schemeClr val="bg2">
                    <a:lumMod val="90000"/>
                  </a:schemeClr>
                </a:solidFill>
                <a:latin typeface="Arial" panose="020B0604020202020204" pitchFamily="34" charset="0"/>
              </a:defRPr>
            </a:lvl1pPr>
          </a:lstStyle>
          <a:p>
            <a:pPr lvl="0"/>
            <a:r>
              <a:rPr lang="en-US"/>
              <a:t>Secondary/presenter’s name/subhead inserted here</a:t>
            </a:r>
          </a:p>
        </p:txBody>
      </p:sp>
      <p:sp>
        <p:nvSpPr>
          <p:cNvPr id="7" name="Title 1">
            <a:extLst>
              <a:ext uri="{FF2B5EF4-FFF2-40B4-BE49-F238E27FC236}">
                <a16:creationId xmlns:a16="http://schemas.microsoft.com/office/drawing/2014/main" id="{2C3CC8FE-EBD5-4547-876B-53305F52C74D}"/>
              </a:ext>
            </a:extLst>
          </p:cNvPr>
          <p:cNvSpPr>
            <a:spLocks noGrp="1"/>
          </p:cNvSpPr>
          <p:nvPr>
            <p:ph type="ctrTitle" hasCustomPrompt="1"/>
          </p:nvPr>
        </p:nvSpPr>
        <p:spPr>
          <a:xfrm>
            <a:off x="307975" y="534504"/>
            <a:ext cx="9144000" cy="2387600"/>
          </a:xfrm>
        </p:spPr>
        <p:txBody>
          <a:bodyPr anchor="b">
            <a:normAutofit/>
          </a:bodyPr>
          <a:lstStyle>
            <a:lvl1pPr algn="l">
              <a:lnSpc>
                <a:spcPct val="80000"/>
              </a:lnSpc>
              <a:defRPr sz="5000" b="1" i="0" cap="all" baseline="0">
                <a:solidFill>
                  <a:schemeClr val="bg1"/>
                </a:solidFill>
                <a:latin typeface="Arial Black" panose="020B0604020202020204" pitchFamily="34" charset="0"/>
              </a:defRPr>
            </a:lvl1pPr>
          </a:lstStyle>
          <a:p>
            <a:r>
              <a:rPr lang="en-US"/>
              <a:t>Click to edit the Presentation title</a:t>
            </a:r>
          </a:p>
        </p:txBody>
      </p:sp>
    </p:spTree>
    <p:extLst>
      <p:ext uri="{BB962C8B-B14F-4D97-AF65-F5344CB8AC3E}">
        <p14:creationId xmlns:p14="http://schemas.microsoft.com/office/powerpoint/2010/main" val="364168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rotWithShape="1">
          <a:blip r:embed="rId2"/>
          <a:srcRect b="6956"/>
          <a:stretch/>
        </p:blipFill>
        <p:spPr>
          <a:xfrm>
            <a:off x="0" y="0"/>
            <a:ext cx="12192000" cy="6380922"/>
          </a:xfrm>
          <a:prstGeom prst="rect">
            <a:avLst/>
          </a:prstGeom>
        </p:spPr>
      </p:pic>
      <p:sp>
        <p:nvSpPr>
          <p:cNvPr id="10" name="Title 1">
            <a:extLst>
              <a:ext uri="{FF2B5EF4-FFF2-40B4-BE49-F238E27FC236}">
                <a16:creationId xmlns:a16="http://schemas.microsoft.com/office/drawing/2014/main" id="{BBFF5E04-1F47-3544-822D-04BD6D9E13F1}"/>
              </a:ext>
            </a:extLst>
          </p:cNvPr>
          <p:cNvSpPr>
            <a:spLocks noGrp="1"/>
          </p:cNvSpPr>
          <p:nvPr>
            <p:ph type="ctrTitle" hasCustomPrompt="1"/>
          </p:nvPr>
        </p:nvSpPr>
        <p:spPr>
          <a:xfrm>
            <a:off x="1524000" y="1122363"/>
            <a:ext cx="9144000" cy="2387600"/>
          </a:xfrm>
        </p:spPr>
        <p:txBody>
          <a:bodyPr anchor="b">
            <a:noAutofit/>
          </a:bodyPr>
          <a:lstStyle>
            <a:lvl1pPr algn="ctr">
              <a:defRPr sz="5000" cap="all" baseline="0">
                <a:solidFill>
                  <a:schemeClr val="bg1"/>
                </a:solidFill>
                <a:latin typeface="Arial Black" panose="020B0604020202020204" pitchFamily="34" charset="0"/>
              </a:defRPr>
            </a:lvl1pPr>
          </a:lstStyle>
          <a:p>
            <a:r>
              <a:rPr lang="en-US"/>
              <a:t>Click to edit chapter </a:t>
            </a:r>
            <a:br>
              <a:rPr lang="en-US"/>
            </a:br>
            <a:r>
              <a:rPr lang="en-US"/>
              <a:t>title style</a:t>
            </a:r>
          </a:p>
        </p:txBody>
      </p:sp>
      <p:sp>
        <p:nvSpPr>
          <p:cNvPr id="14" name="Subtitle 2">
            <a:extLst>
              <a:ext uri="{FF2B5EF4-FFF2-40B4-BE49-F238E27FC236}">
                <a16:creationId xmlns:a16="http://schemas.microsoft.com/office/drawing/2014/main" id="{5AAC5A0B-6586-9C45-8864-5CDB18635747}"/>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pic>
        <p:nvPicPr>
          <p:cNvPr id="8" name="Picture 7" descr="A picture containing bird&#10;&#10;Description automatically generated">
            <a:extLst>
              <a:ext uri="{FF2B5EF4-FFF2-40B4-BE49-F238E27FC236}">
                <a16:creationId xmlns:a16="http://schemas.microsoft.com/office/drawing/2014/main" id="{CFEA812B-B7A5-BA4D-9B37-A42775698F1B}"/>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244291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a:t>TITLE OF PRESENTATION OR CHAPTER</a:t>
            </a:r>
          </a:p>
        </p:txBody>
      </p:sp>
    </p:spTree>
    <p:extLst>
      <p:ext uri="{BB962C8B-B14F-4D97-AF65-F5344CB8AC3E}">
        <p14:creationId xmlns:p14="http://schemas.microsoft.com/office/powerpoint/2010/main" val="201556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a:t>TITLE OF PRESENTATION OR CHAPTER</a:t>
            </a:r>
          </a:p>
        </p:txBody>
      </p:sp>
      <p:sp>
        <p:nvSpPr>
          <p:cNvPr id="10" name="Text Placeholder 9">
            <a:extLst>
              <a:ext uri="{FF2B5EF4-FFF2-40B4-BE49-F238E27FC236}">
                <a16:creationId xmlns:a16="http://schemas.microsoft.com/office/drawing/2014/main" id="{CC52DA20-273D-D34A-8A79-60285BBC6DB8}"/>
              </a:ext>
            </a:extLst>
          </p:cNvPr>
          <p:cNvSpPr>
            <a:spLocks noGrp="1"/>
          </p:cNvSpPr>
          <p:nvPr>
            <p:ph type="body" sz="quarter" idx="14" hasCustomPrompt="1"/>
          </p:nvPr>
        </p:nvSpPr>
        <p:spPr>
          <a:xfrm>
            <a:off x="254000" y="950912"/>
            <a:ext cx="11688763"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a:t>Headline</a:t>
            </a:r>
          </a:p>
        </p:txBody>
      </p:sp>
      <p:sp>
        <p:nvSpPr>
          <p:cNvPr id="11" name="Text Placeholder 9">
            <a:extLst>
              <a:ext uri="{FF2B5EF4-FFF2-40B4-BE49-F238E27FC236}">
                <a16:creationId xmlns:a16="http://schemas.microsoft.com/office/drawing/2014/main" id="{FE7A9FAF-1725-DE46-9800-D5E16865BFFD}"/>
              </a:ext>
            </a:extLst>
          </p:cNvPr>
          <p:cNvSpPr>
            <a:spLocks noGrp="1"/>
          </p:cNvSpPr>
          <p:nvPr>
            <p:ph type="body" sz="quarter" idx="16" hasCustomPrompt="1"/>
          </p:nvPr>
        </p:nvSpPr>
        <p:spPr>
          <a:xfrm>
            <a:off x="251618" y="1549730"/>
            <a:ext cx="11688763"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a:t>Body copy</a:t>
            </a:r>
          </a:p>
        </p:txBody>
      </p:sp>
    </p:spTree>
    <p:extLst>
      <p:ext uri="{BB962C8B-B14F-4D97-AF65-F5344CB8AC3E}">
        <p14:creationId xmlns:p14="http://schemas.microsoft.com/office/powerpoint/2010/main" val="141505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rotWithShape="1">
          <a:blip r:embed="rId2"/>
          <a:srcRect l="9421" t="94370" r="-2084" b="-4081"/>
          <a:stretch/>
        </p:blipFill>
        <p:spPr>
          <a:xfrm>
            <a:off x="894522" y="6300748"/>
            <a:ext cx="11297478" cy="666051"/>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a:t>TITLE OF PRESENTATION OR CHAPTER</a:t>
            </a:r>
          </a:p>
        </p:txBody>
      </p:sp>
      <p:sp>
        <p:nvSpPr>
          <p:cNvPr id="10" name="Content Placeholder 8">
            <a:extLst>
              <a:ext uri="{FF2B5EF4-FFF2-40B4-BE49-F238E27FC236}">
                <a16:creationId xmlns:a16="http://schemas.microsoft.com/office/drawing/2014/main" id="{B8705E4F-E418-6C4E-95AE-597D405F0EA8}"/>
              </a:ext>
            </a:extLst>
          </p:cNvPr>
          <p:cNvSpPr>
            <a:spLocks noGrp="1"/>
          </p:cNvSpPr>
          <p:nvPr>
            <p:ph sz="quarter" idx="16"/>
          </p:nvPr>
        </p:nvSpPr>
        <p:spPr>
          <a:xfrm>
            <a:off x="5960095" y="1549729"/>
            <a:ext cx="5977877" cy="4678879"/>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endParaRPr lang="en-US"/>
          </a:p>
          <a:p>
            <a:pPr lvl="0"/>
            <a:endParaRPr lang="en-US"/>
          </a:p>
          <a:p>
            <a:pPr lvl="0"/>
            <a:r>
              <a:rPr lang="en-US"/>
              <a:t>OBJECT BOX</a:t>
            </a:r>
          </a:p>
        </p:txBody>
      </p:sp>
      <p:sp>
        <p:nvSpPr>
          <p:cNvPr id="11" name="Text Placeholder 9">
            <a:extLst>
              <a:ext uri="{FF2B5EF4-FFF2-40B4-BE49-F238E27FC236}">
                <a16:creationId xmlns:a16="http://schemas.microsoft.com/office/drawing/2014/main" id="{6C25DD47-283C-2A44-A714-ABBB0A8BFF9C}"/>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a:t>Headline</a:t>
            </a:r>
          </a:p>
        </p:txBody>
      </p:sp>
      <p:sp>
        <p:nvSpPr>
          <p:cNvPr id="12" name="Text Placeholder 9">
            <a:extLst>
              <a:ext uri="{FF2B5EF4-FFF2-40B4-BE49-F238E27FC236}">
                <a16:creationId xmlns:a16="http://schemas.microsoft.com/office/drawing/2014/main" id="{2AFA1F8E-3074-E140-8D2A-CD4E410FFDC5}"/>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a:t>Body copy</a:t>
            </a:r>
          </a:p>
        </p:txBody>
      </p:sp>
    </p:spTree>
    <p:extLst>
      <p:ext uri="{BB962C8B-B14F-4D97-AF65-F5344CB8AC3E}">
        <p14:creationId xmlns:p14="http://schemas.microsoft.com/office/powerpoint/2010/main" val="82612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a:t>TITLE OF PRESENTATION OR CHAPTER</a:t>
            </a:r>
          </a:p>
        </p:txBody>
      </p:sp>
      <p:sp>
        <p:nvSpPr>
          <p:cNvPr id="10" name="Content Placeholder 8">
            <a:extLst>
              <a:ext uri="{FF2B5EF4-FFF2-40B4-BE49-F238E27FC236}">
                <a16:creationId xmlns:a16="http://schemas.microsoft.com/office/drawing/2014/main" id="{352D06D6-2FB1-A44D-81FE-8BECC72F3FA8}"/>
              </a:ext>
            </a:extLst>
          </p:cNvPr>
          <p:cNvSpPr>
            <a:spLocks noGrp="1"/>
          </p:cNvSpPr>
          <p:nvPr>
            <p:ph sz="quarter" idx="16"/>
          </p:nvPr>
        </p:nvSpPr>
        <p:spPr>
          <a:xfrm>
            <a:off x="5960095" y="950913"/>
            <a:ext cx="5977877" cy="239857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
        <p:nvSpPr>
          <p:cNvPr id="11" name="Text Placeholder 9">
            <a:extLst>
              <a:ext uri="{FF2B5EF4-FFF2-40B4-BE49-F238E27FC236}">
                <a16:creationId xmlns:a16="http://schemas.microsoft.com/office/drawing/2014/main" id="{7A12FB9A-1397-0D49-8D10-0B5398432D33}"/>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a:t>Headline</a:t>
            </a:r>
          </a:p>
        </p:txBody>
      </p:sp>
      <p:sp>
        <p:nvSpPr>
          <p:cNvPr id="12" name="Text Placeholder 9">
            <a:extLst>
              <a:ext uri="{FF2B5EF4-FFF2-40B4-BE49-F238E27FC236}">
                <a16:creationId xmlns:a16="http://schemas.microsoft.com/office/drawing/2014/main" id="{FFDDFD7A-5962-C14C-AAB5-D69961A9FF9F}"/>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a:t>Body copy</a:t>
            </a:r>
          </a:p>
        </p:txBody>
      </p:sp>
      <p:sp>
        <p:nvSpPr>
          <p:cNvPr id="13" name="Content Placeholder 8">
            <a:extLst>
              <a:ext uri="{FF2B5EF4-FFF2-40B4-BE49-F238E27FC236}">
                <a16:creationId xmlns:a16="http://schemas.microsoft.com/office/drawing/2014/main" id="{6FB80AE6-18B1-634C-B2D0-BFB4D48C672B}"/>
              </a:ext>
            </a:extLst>
          </p:cNvPr>
          <p:cNvSpPr>
            <a:spLocks noGrp="1"/>
          </p:cNvSpPr>
          <p:nvPr>
            <p:ph sz="quarter" idx="19"/>
          </p:nvPr>
        </p:nvSpPr>
        <p:spPr>
          <a:xfrm>
            <a:off x="5960095" y="3508512"/>
            <a:ext cx="5977877" cy="27200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Tree>
    <p:extLst>
      <p:ext uri="{BB962C8B-B14F-4D97-AF65-F5344CB8AC3E}">
        <p14:creationId xmlns:p14="http://schemas.microsoft.com/office/powerpoint/2010/main" val="2056773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a:t>TITLE OF PRESENTATION OR CHAPTER</a:t>
            </a:r>
          </a:p>
        </p:txBody>
      </p:sp>
      <p:sp>
        <p:nvSpPr>
          <p:cNvPr id="10" name="Content Placeholder 8">
            <a:extLst>
              <a:ext uri="{FF2B5EF4-FFF2-40B4-BE49-F238E27FC236}">
                <a16:creationId xmlns:a16="http://schemas.microsoft.com/office/drawing/2014/main" id="{64E19821-C48D-9640-81B2-4BA961EC42C9}"/>
              </a:ext>
            </a:extLst>
          </p:cNvPr>
          <p:cNvSpPr>
            <a:spLocks noGrp="1"/>
          </p:cNvSpPr>
          <p:nvPr>
            <p:ph sz="quarter" idx="16"/>
          </p:nvPr>
        </p:nvSpPr>
        <p:spPr>
          <a:xfrm>
            <a:off x="254000" y="950913"/>
            <a:ext cx="5977877" cy="52776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endParaRPr lang="en-US"/>
          </a:p>
          <a:p>
            <a:pPr lvl="0"/>
            <a:r>
              <a:rPr lang="en-US"/>
              <a:t>OBJECT BOX</a:t>
            </a:r>
          </a:p>
        </p:txBody>
      </p:sp>
      <p:sp>
        <p:nvSpPr>
          <p:cNvPr id="11" name="Text Placeholder 9">
            <a:extLst>
              <a:ext uri="{FF2B5EF4-FFF2-40B4-BE49-F238E27FC236}">
                <a16:creationId xmlns:a16="http://schemas.microsoft.com/office/drawing/2014/main" id="{D435447E-2A70-4B4C-AFB1-50EEAE4F7601}"/>
              </a:ext>
            </a:extLst>
          </p:cNvPr>
          <p:cNvSpPr>
            <a:spLocks noGrp="1"/>
          </p:cNvSpPr>
          <p:nvPr>
            <p:ph type="body" sz="quarter" idx="14" hasCustomPrompt="1"/>
          </p:nvPr>
        </p:nvSpPr>
        <p:spPr>
          <a:xfrm>
            <a:off x="6483551" y="950912"/>
            <a:ext cx="5454449"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a:t>Headline</a:t>
            </a:r>
          </a:p>
        </p:txBody>
      </p:sp>
      <p:sp>
        <p:nvSpPr>
          <p:cNvPr id="12" name="Text Placeholder 9">
            <a:extLst>
              <a:ext uri="{FF2B5EF4-FFF2-40B4-BE49-F238E27FC236}">
                <a16:creationId xmlns:a16="http://schemas.microsoft.com/office/drawing/2014/main" id="{6B909FEA-0203-7141-B32B-B6F8D00236C9}"/>
              </a:ext>
            </a:extLst>
          </p:cNvPr>
          <p:cNvSpPr>
            <a:spLocks noGrp="1"/>
          </p:cNvSpPr>
          <p:nvPr>
            <p:ph type="body" sz="quarter" idx="17" hasCustomPrompt="1"/>
          </p:nvPr>
        </p:nvSpPr>
        <p:spPr>
          <a:xfrm>
            <a:off x="6481169" y="1549730"/>
            <a:ext cx="5454449"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a:t>Body copy</a:t>
            </a:r>
          </a:p>
        </p:txBody>
      </p:sp>
    </p:spTree>
    <p:extLst>
      <p:ext uri="{BB962C8B-B14F-4D97-AF65-F5344CB8AC3E}">
        <p14:creationId xmlns:p14="http://schemas.microsoft.com/office/powerpoint/2010/main" val="3220938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a:t>TITLE OF PRESENTATION OR CHAPTER</a:t>
            </a:r>
          </a:p>
        </p:txBody>
      </p:sp>
      <p:sp>
        <p:nvSpPr>
          <p:cNvPr id="10" name="Content Placeholder 8">
            <a:extLst>
              <a:ext uri="{FF2B5EF4-FFF2-40B4-BE49-F238E27FC236}">
                <a16:creationId xmlns:a16="http://schemas.microsoft.com/office/drawing/2014/main" id="{0F7029C2-563F-D84A-9142-E2C4CEB27904}"/>
              </a:ext>
            </a:extLst>
          </p:cNvPr>
          <p:cNvSpPr>
            <a:spLocks noGrp="1"/>
          </p:cNvSpPr>
          <p:nvPr>
            <p:ph sz="quarter" idx="16"/>
          </p:nvPr>
        </p:nvSpPr>
        <p:spPr>
          <a:xfrm>
            <a:off x="25399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r>
              <a:rPr lang="en-US"/>
              <a:t>OBJECT BOX</a:t>
            </a:r>
          </a:p>
        </p:txBody>
      </p:sp>
      <p:sp>
        <p:nvSpPr>
          <p:cNvPr id="11" name="Text Placeholder 9">
            <a:extLst>
              <a:ext uri="{FF2B5EF4-FFF2-40B4-BE49-F238E27FC236}">
                <a16:creationId xmlns:a16="http://schemas.microsoft.com/office/drawing/2014/main" id="{875D27FE-741C-AC43-86E1-D5B749FF3799}"/>
              </a:ext>
            </a:extLst>
          </p:cNvPr>
          <p:cNvSpPr>
            <a:spLocks noGrp="1"/>
          </p:cNvSpPr>
          <p:nvPr>
            <p:ph type="body" sz="quarter" idx="14" hasCustomPrompt="1"/>
          </p:nvPr>
        </p:nvSpPr>
        <p:spPr>
          <a:xfrm>
            <a:off x="254000" y="950912"/>
            <a:ext cx="11445577"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a:t>Headline</a:t>
            </a:r>
          </a:p>
        </p:txBody>
      </p:sp>
      <p:sp>
        <p:nvSpPr>
          <p:cNvPr id="12" name="Text Placeholder 9">
            <a:extLst>
              <a:ext uri="{FF2B5EF4-FFF2-40B4-BE49-F238E27FC236}">
                <a16:creationId xmlns:a16="http://schemas.microsoft.com/office/drawing/2014/main" id="{BD9A8A98-CA95-9D4F-9823-2251B6DAB49C}"/>
              </a:ext>
            </a:extLst>
          </p:cNvPr>
          <p:cNvSpPr>
            <a:spLocks noGrp="1"/>
          </p:cNvSpPr>
          <p:nvPr>
            <p:ph type="body" sz="quarter" idx="17" hasCustomPrompt="1"/>
          </p:nvPr>
        </p:nvSpPr>
        <p:spPr>
          <a:xfrm>
            <a:off x="253999" y="1515265"/>
            <a:ext cx="11445577" cy="724551"/>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a:t>Body copy</a:t>
            </a:r>
          </a:p>
        </p:txBody>
      </p:sp>
      <p:sp>
        <p:nvSpPr>
          <p:cNvPr id="13" name="Content Placeholder 8">
            <a:extLst>
              <a:ext uri="{FF2B5EF4-FFF2-40B4-BE49-F238E27FC236}">
                <a16:creationId xmlns:a16="http://schemas.microsoft.com/office/drawing/2014/main" id="{46BD25BA-9FB7-F34C-9CFB-0AD7B1673D0C}"/>
              </a:ext>
            </a:extLst>
          </p:cNvPr>
          <p:cNvSpPr>
            <a:spLocks noGrp="1"/>
          </p:cNvSpPr>
          <p:nvPr>
            <p:ph sz="quarter" idx="19"/>
          </p:nvPr>
        </p:nvSpPr>
        <p:spPr>
          <a:xfrm>
            <a:off x="604321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r>
              <a:rPr lang="en-US"/>
              <a:t>OBJECT BOX</a:t>
            </a:r>
          </a:p>
        </p:txBody>
      </p:sp>
    </p:spTree>
    <p:extLst>
      <p:ext uri="{BB962C8B-B14F-4D97-AF65-F5344CB8AC3E}">
        <p14:creationId xmlns:p14="http://schemas.microsoft.com/office/powerpoint/2010/main" val="149212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752F-3AFB-B644-8314-F6A75E265022}"/>
              </a:ext>
            </a:extLst>
          </p:cNvPr>
          <p:cNvSpPr>
            <a:spLocks noGrp="1"/>
          </p:cNvSpPr>
          <p:nvPr>
            <p:ph type="ctrTitle" hasCustomPrompt="1"/>
          </p:nvPr>
        </p:nvSpPr>
        <p:spPr>
          <a:xfrm>
            <a:off x="1524000" y="1122363"/>
            <a:ext cx="9144000" cy="2387600"/>
          </a:xfrm>
        </p:spPr>
        <p:txBody>
          <a:bodyPr anchor="b">
            <a:noAutofit/>
          </a:bodyPr>
          <a:lstStyle>
            <a:lvl1pPr algn="ctr">
              <a:defRPr sz="5000" cap="all" baseline="0">
                <a:solidFill>
                  <a:srgbClr val="0034A7"/>
                </a:solidFill>
                <a:latin typeface="Arial Black" panose="020B0604020202020204" pitchFamily="34" charset="0"/>
              </a:defRPr>
            </a:lvl1pPr>
          </a:lstStyle>
          <a:p>
            <a:r>
              <a:rPr lang="en-US"/>
              <a:t>Click to edit chapter </a:t>
            </a:r>
            <a:br>
              <a:rPr lang="en-US"/>
            </a:br>
            <a:r>
              <a:rPr lang="en-US"/>
              <a:t>title style</a:t>
            </a:r>
          </a:p>
        </p:txBody>
      </p:sp>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5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pic>
        <p:nvPicPr>
          <p:cNvPr id="9" name="Picture 8" descr="A picture containing bird&#10;&#10;Description automatically generated">
            <a:extLst>
              <a:ext uri="{FF2B5EF4-FFF2-40B4-BE49-F238E27FC236}">
                <a16:creationId xmlns:a16="http://schemas.microsoft.com/office/drawing/2014/main" id="{362968DF-A7D7-8C41-AA0A-B324D2B7EEB3}"/>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1628559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a:t>TITLE OF PRESENTATION OR CHAPTER</a:t>
            </a:r>
          </a:p>
        </p:txBody>
      </p:sp>
      <p:sp>
        <p:nvSpPr>
          <p:cNvPr id="10" name="Content Placeholder 8">
            <a:extLst>
              <a:ext uri="{FF2B5EF4-FFF2-40B4-BE49-F238E27FC236}">
                <a16:creationId xmlns:a16="http://schemas.microsoft.com/office/drawing/2014/main" id="{43809FAA-13A5-F844-8D5B-5BA952F38B3E}"/>
              </a:ext>
            </a:extLst>
          </p:cNvPr>
          <p:cNvSpPr>
            <a:spLocks noGrp="1"/>
          </p:cNvSpPr>
          <p:nvPr>
            <p:ph sz="quarter" idx="16"/>
          </p:nvPr>
        </p:nvSpPr>
        <p:spPr>
          <a:xfrm>
            <a:off x="1592499"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
        <p:nvSpPr>
          <p:cNvPr id="11" name="Text Placeholder 9">
            <a:extLst>
              <a:ext uri="{FF2B5EF4-FFF2-40B4-BE49-F238E27FC236}">
                <a16:creationId xmlns:a16="http://schemas.microsoft.com/office/drawing/2014/main" id="{5FB57B76-3DF1-FB4A-B078-BDDBC24DA0A6}"/>
              </a:ext>
            </a:extLst>
          </p:cNvPr>
          <p:cNvSpPr>
            <a:spLocks noGrp="1"/>
          </p:cNvSpPr>
          <p:nvPr>
            <p:ph type="body" sz="quarter" idx="14" hasCustomPrompt="1"/>
          </p:nvPr>
        </p:nvSpPr>
        <p:spPr>
          <a:xfrm>
            <a:off x="3165574" y="1506607"/>
            <a:ext cx="5454449" cy="515691"/>
          </a:xfrm>
        </p:spPr>
        <p:txBody>
          <a:bodyPr>
            <a:normAutofit/>
          </a:bodyPr>
          <a:lstStyle>
            <a:lvl1pPr marL="0" indent="0" algn="ctr">
              <a:buNone/>
              <a:defRPr sz="3000" baseline="0">
                <a:solidFill>
                  <a:schemeClr val="bg2">
                    <a:lumMod val="90000"/>
                  </a:schemeClr>
                </a:solidFill>
                <a:latin typeface="Arial" panose="020B0604020202020204" pitchFamily="34" charset="0"/>
              </a:defRPr>
            </a:lvl1pPr>
          </a:lstStyle>
          <a:p>
            <a:pPr lvl="0"/>
            <a:r>
              <a:rPr lang="en-US"/>
              <a:t>Headline</a:t>
            </a:r>
          </a:p>
        </p:txBody>
      </p:sp>
      <p:sp>
        <p:nvSpPr>
          <p:cNvPr id="12" name="Text Placeholder 9">
            <a:extLst>
              <a:ext uri="{FF2B5EF4-FFF2-40B4-BE49-F238E27FC236}">
                <a16:creationId xmlns:a16="http://schemas.microsoft.com/office/drawing/2014/main" id="{63BBCCEB-823E-6042-A255-9785E48DC479}"/>
              </a:ext>
            </a:extLst>
          </p:cNvPr>
          <p:cNvSpPr>
            <a:spLocks noGrp="1"/>
          </p:cNvSpPr>
          <p:nvPr>
            <p:ph type="body" sz="quarter" idx="17" hasCustomPrompt="1"/>
          </p:nvPr>
        </p:nvSpPr>
        <p:spPr>
          <a:xfrm>
            <a:off x="3165575" y="2105426"/>
            <a:ext cx="5454449" cy="593492"/>
          </a:xfrm>
        </p:spPr>
        <p:txBody>
          <a:bodyPr>
            <a:normAutofit/>
          </a:bodyPr>
          <a:lstStyle>
            <a:lvl1pPr marL="0" indent="0" algn="ctr">
              <a:buNone/>
              <a:defRPr sz="2500" baseline="0">
                <a:solidFill>
                  <a:schemeClr val="bg1">
                    <a:lumMod val="85000"/>
                  </a:schemeClr>
                </a:solidFill>
                <a:latin typeface="Arial" panose="020B0604020202020204" pitchFamily="34" charset="0"/>
              </a:defRPr>
            </a:lvl1pPr>
          </a:lstStyle>
          <a:p>
            <a:pPr lvl="0"/>
            <a:r>
              <a:rPr lang="en-US"/>
              <a:t>Body copy</a:t>
            </a:r>
          </a:p>
        </p:txBody>
      </p:sp>
      <p:sp>
        <p:nvSpPr>
          <p:cNvPr id="13" name="Content Placeholder 8">
            <a:extLst>
              <a:ext uri="{FF2B5EF4-FFF2-40B4-BE49-F238E27FC236}">
                <a16:creationId xmlns:a16="http://schemas.microsoft.com/office/drawing/2014/main" id="{5C8DE660-57C4-3540-8C49-330E8FE73655}"/>
              </a:ext>
            </a:extLst>
          </p:cNvPr>
          <p:cNvSpPr>
            <a:spLocks noGrp="1"/>
          </p:cNvSpPr>
          <p:nvPr>
            <p:ph sz="quarter" idx="19"/>
          </p:nvPr>
        </p:nvSpPr>
        <p:spPr>
          <a:xfrm>
            <a:off x="4520541"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
        <p:nvSpPr>
          <p:cNvPr id="14" name="Content Placeholder 8">
            <a:extLst>
              <a:ext uri="{FF2B5EF4-FFF2-40B4-BE49-F238E27FC236}">
                <a16:creationId xmlns:a16="http://schemas.microsoft.com/office/drawing/2014/main" id="{5EE24980-3833-B542-B414-20F5B739C852}"/>
              </a:ext>
            </a:extLst>
          </p:cNvPr>
          <p:cNvSpPr>
            <a:spLocks noGrp="1"/>
          </p:cNvSpPr>
          <p:nvPr>
            <p:ph sz="quarter" idx="20"/>
          </p:nvPr>
        </p:nvSpPr>
        <p:spPr>
          <a:xfrm>
            <a:off x="7448583"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Tree>
    <p:extLst>
      <p:ext uri="{BB962C8B-B14F-4D97-AF65-F5344CB8AC3E}">
        <p14:creationId xmlns:p14="http://schemas.microsoft.com/office/powerpoint/2010/main" val="67015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29CF53E9-1DC8-C34D-874C-6EB30D2DA5E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4083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Slide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D1D789-22E2-A442-8FB8-E0011DBBB285}"/>
              </a:ext>
            </a:extLst>
          </p:cNvPr>
          <p:cNvPicPr>
            <a:picLocks noChangeAspect="1"/>
          </p:cNvPicPr>
          <p:nvPr userDrawn="1"/>
        </p:nvPicPr>
        <p:blipFill>
          <a:blip r:embed="rId2"/>
          <a:stretch>
            <a:fillRect/>
          </a:stretch>
        </p:blipFill>
        <p:spPr>
          <a:xfrm>
            <a:off x="0" y="39756"/>
            <a:ext cx="12192000" cy="6858000"/>
          </a:xfrm>
          <a:prstGeom prst="rect">
            <a:avLst/>
          </a:prstGeom>
        </p:spPr>
      </p:pic>
      <p:sp>
        <p:nvSpPr>
          <p:cNvPr id="2" name="Title 1">
            <a:extLst>
              <a:ext uri="{FF2B5EF4-FFF2-40B4-BE49-F238E27FC236}">
                <a16:creationId xmlns:a16="http://schemas.microsoft.com/office/drawing/2014/main" id="{0210752F-3AFB-B644-8314-F6A75E265022}"/>
              </a:ext>
            </a:extLst>
          </p:cNvPr>
          <p:cNvSpPr>
            <a:spLocks noGrp="1"/>
          </p:cNvSpPr>
          <p:nvPr>
            <p:ph type="ctrTitle" hasCustomPrompt="1"/>
          </p:nvPr>
        </p:nvSpPr>
        <p:spPr>
          <a:xfrm>
            <a:off x="1524000" y="1122363"/>
            <a:ext cx="9144000" cy="2387600"/>
          </a:xfrm>
        </p:spPr>
        <p:txBody>
          <a:bodyPr anchor="b">
            <a:noAutofit/>
          </a:bodyPr>
          <a:lstStyle>
            <a:lvl1pPr algn="ctr">
              <a:defRPr sz="5000" cap="all" baseline="0">
                <a:solidFill>
                  <a:srgbClr val="0034A7"/>
                </a:solidFill>
                <a:latin typeface="Arial Black" panose="020B0604020202020204" pitchFamily="34" charset="0"/>
              </a:defRPr>
            </a:lvl1pPr>
          </a:lstStyle>
          <a:p>
            <a:r>
              <a:rPr lang="en-US"/>
              <a:t>Click to edit chapter </a:t>
            </a:r>
            <a:br>
              <a:rPr lang="en-US"/>
            </a:br>
            <a:r>
              <a:rPr lang="en-US"/>
              <a:t>title style</a:t>
            </a:r>
          </a:p>
        </p:txBody>
      </p:sp>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5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23" name="Text Placeholder 22">
            <a:extLst>
              <a:ext uri="{FF2B5EF4-FFF2-40B4-BE49-F238E27FC236}">
                <a16:creationId xmlns:a16="http://schemas.microsoft.com/office/drawing/2014/main" id="{C0B8CCF3-6858-5747-85CF-C9192F2F748C}"/>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bg2">
                    <a:lumMod val="90000"/>
                  </a:schemeClr>
                </a:solidFill>
                <a:latin typeface="Arial" panose="020B0604020202020204" pitchFamily="34" charset="0"/>
              </a:defRPr>
            </a:lvl1pPr>
          </a:lstStyle>
          <a:p>
            <a:pPr lvl="0"/>
            <a:r>
              <a:rPr lang="en-US"/>
              <a:t>EDIT FOR DEPARTMENT OR TITLE OF PRESENTATION</a:t>
            </a:r>
          </a:p>
        </p:txBody>
      </p:sp>
      <p:sp>
        <p:nvSpPr>
          <p:cNvPr id="7" name="Text Placeholder 22">
            <a:extLst>
              <a:ext uri="{FF2B5EF4-FFF2-40B4-BE49-F238E27FC236}">
                <a16:creationId xmlns:a16="http://schemas.microsoft.com/office/drawing/2014/main" id="{036AC352-5150-5E42-A2EC-029DCB6E69E3}"/>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bg2">
                    <a:lumMod val="90000"/>
                  </a:schemeClr>
                </a:solidFill>
                <a:latin typeface="Arial" panose="020B0604020202020204" pitchFamily="34" charset="0"/>
              </a:defRPr>
            </a:lvl1pPr>
          </a:lstStyle>
          <a:p>
            <a:pPr lvl="0"/>
            <a:r>
              <a:rPr lang="en-US"/>
              <a:t>DATE</a:t>
            </a:r>
          </a:p>
        </p:txBody>
      </p:sp>
      <p:sp>
        <p:nvSpPr>
          <p:cNvPr id="10" name="Slide Number Placeholder 5">
            <a:extLst>
              <a:ext uri="{FF2B5EF4-FFF2-40B4-BE49-F238E27FC236}">
                <a16:creationId xmlns:a16="http://schemas.microsoft.com/office/drawing/2014/main" id="{53DA6AB1-599B-F24E-8D14-02714F7CE8DB}"/>
              </a:ext>
            </a:extLst>
          </p:cNvPr>
          <p:cNvSpPr>
            <a:spLocks noGrp="1"/>
          </p:cNvSpPr>
          <p:nvPr>
            <p:ph type="sldNum" sz="quarter" idx="13"/>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pPr/>
              <a:t>‹#›</a:t>
            </a:fld>
            <a:r>
              <a:rPr lang="en-US"/>
              <a:t>  </a:t>
            </a:r>
          </a:p>
        </p:txBody>
      </p:sp>
    </p:spTree>
    <p:extLst>
      <p:ext uri="{BB962C8B-B14F-4D97-AF65-F5344CB8AC3E}">
        <p14:creationId xmlns:p14="http://schemas.microsoft.com/office/powerpoint/2010/main" val="3067274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D1D789-22E2-A442-8FB8-E0011DBBB285}"/>
              </a:ext>
            </a:extLst>
          </p:cNvPr>
          <p:cNvPicPr>
            <a:picLocks noChangeAspect="1"/>
          </p:cNvPicPr>
          <p:nvPr userDrawn="1"/>
        </p:nvPicPr>
        <p:blipFill>
          <a:blip r:embed="rId2"/>
          <a:stretch>
            <a:fillRect/>
          </a:stretch>
        </p:blipFill>
        <p:spPr>
          <a:xfrm>
            <a:off x="0" y="39756"/>
            <a:ext cx="12192000" cy="6858000"/>
          </a:xfrm>
          <a:prstGeom prst="rect">
            <a:avLst/>
          </a:prstGeom>
        </p:spPr>
      </p:pic>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a:t>TITLE OF PRESENTATION OR CHAPTER</a:t>
            </a:r>
          </a:p>
        </p:txBody>
      </p:sp>
      <p:sp>
        <p:nvSpPr>
          <p:cNvPr id="10" name="Text Placeholder 9">
            <a:extLst>
              <a:ext uri="{FF2B5EF4-FFF2-40B4-BE49-F238E27FC236}">
                <a16:creationId xmlns:a16="http://schemas.microsoft.com/office/drawing/2014/main" id="{50863BBD-F0EF-D140-92BA-0EBF67006181}"/>
              </a:ext>
            </a:extLst>
          </p:cNvPr>
          <p:cNvSpPr>
            <a:spLocks noGrp="1"/>
          </p:cNvSpPr>
          <p:nvPr>
            <p:ph type="body" sz="quarter" idx="14" hasCustomPrompt="1"/>
          </p:nvPr>
        </p:nvSpPr>
        <p:spPr>
          <a:xfrm>
            <a:off x="254000" y="950912"/>
            <a:ext cx="11688763"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15" name="Text Placeholder 9">
            <a:extLst>
              <a:ext uri="{FF2B5EF4-FFF2-40B4-BE49-F238E27FC236}">
                <a16:creationId xmlns:a16="http://schemas.microsoft.com/office/drawing/2014/main" id="{2B6D2DF3-5359-5049-80C7-76477133D00F}"/>
              </a:ext>
            </a:extLst>
          </p:cNvPr>
          <p:cNvSpPr>
            <a:spLocks noGrp="1"/>
          </p:cNvSpPr>
          <p:nvPr>
            <p:ph type="body" sz="quarter" idx="16" hasCustomPrompt="1"/>
          </p:nvPr>
        </p:nvSpPr>
        <p:spPr>
          <a:xfrm>
            <a:off x="251618" y="1549730"/>
            <a:ext cx="11688763"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sp>
        <p:nvSpPr>
          <p:cNvPr id="16" name="Text Placeholder 22">
            <a:extLst>
              <a:ext uri="{FF2B5EF4-FFF2-40B4-BE49-F238E27FC236}">
                <a16:creationId xmlns:a16="http://schemas.microsoft.com/office/drawing/2014/main" id="{2A23DED8-5F97-864F-A305-F20CDAD95656}"/>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bg2">
                    <a:lumMod val="90000"/>
                  </a:schemeClr>
                </a:solidFill>
                <a:latin typeface="Arial" panose="020B0604020202020204" pitchFamily="34" charset="0"/>
              </a:defRPr>
            </a:lvl1pPr>
          </a:lstStyle>
          <a:p>
            <a:pPr lvl="0"/>
            <a:r>
              <a:rPr lang="en-US"/>
              <a:t>EDIT FOR DEPARTMENT OR TITLE OF PRESENTATION</a:t>
            </a:r>
          </a:p>
        </p:txBody>
      </p:sp>
      <p:sp>
        <p:nvSpPr>
          <p:cNvPr id="17" name="Text Placeholder 22">
            <a:extLst>
              <a:ext uri="{FF2B5EF4-FFF2-40B4-BE49-F238E27FC236}">
                <a16:creationId xmlns:a16="http://schemas.microsoft.com/office/drawing/2014/main" id="{2FAA4B72-B068-D74A-86F7-87EBEFD71CE1}"/>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bg2">
                    <a:lumMod val="90000"/>
                  </a:schemeClr>
                </a:solidFill>
                <a:latin typeface="Arial" panose="020B0604020202020204" pitchFamily="34" charset="0"/>
              </a:defRPr>
            </a:lvl1pPr>
          </a:lstStyle>
          <a:p>
            <a:pPr lvl="0"/>
            <a:r>
              <a:rPr lang="en-US"/>
              <a:t>DATE</a:t>
            </a:r>
          </a:p>
        </p:txBody>
      </p:sp>
      <p:sp>
        <p:nvSpPr>
          <p:cNvPr id="18" name="Slide Number Placeholder 5">
            <a:extLst>
              <a:ext uri="{FF2B5EF4-FFF2-40B4-BE49-F238E27FC236}">
                <a16:creationId xmlns:a16="http://schemas.microsoft.com/office/drawing/2014/main" id="{9696021E-8106-824D-9B14-EAE90BD272B0}"/>
              </a:ext>
            </a:extLst>
          </p:cNvPr>
          <p:cNvSpPr>
            <a:spLocks noGrp="1"/>
          </p:cNvSpPr>
          <p:nvPr>
            <p:ph type="sldNum" sz="quarter" idx="17"/>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pPr/>
              <a:t>‹#›</a:t>
            </a:fld>
            <a:r>
              <a:rPr lang="en-US"/>
              <a:t>  </a:t>
            </a:r>
          </a:p>
        </p:txBody>
      </p:sp>
    </p:spTree>
    <p:extLst>
      <p:ext uri="{BB962C8B-B14F-4D97-AF65-F5344CB8AC3E}">
        <p14:creationId xmlns:p14="http://schemas.microsoft.com/office/powerpoint/2010/main" val="225217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lide empty">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a:t>TITLE OF PRESENTATION OR CHAPTER</a:t>
            </a:r>
          </a:p>
        </p:txBody>
      </p:sp>
      <p:pic>
        <p:nvPicPr>
          <p:cNvPr id="9" name="Picture 8" descr="A picture containing bird&#10;&#10;Description automatically generated">
            <a:extLst>
              <a:ext uri="{FF2B5EF4-FFF2-40B4-BE49-F238E27FC236}">
                <a16:creationId xmlns:a16="http://schemas.microsoft.com/office/drawing/2014/main" id="{716E612D-FCB1-3D4A-AEBA-931595C4C936}"/>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25319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a:t>TITLE OF PRESENTATION OR CHAPTER</a:t>
            </a:r>
          </a:p>
        </p:txBody>
      </p:sp>
      <p:sp>
        <p:nvSpPr>
          <p:cNvPr id="10" name="Text Placeholder 9">
            <a:extLst>
              <a:ext uri="{FF2B5EF4-FFF2-40B4-BE49-F238E27FC236}">
                <a16:creationId xmlns:a16="http://schemas.microsoft.com/office/drawing/2014/main" id="{50863BBD-F0EF-D140-92BA-0EBF67006181}"/>
              </a:ext>
            </a:extLst>
          </p:cNvPr>
          <p:cNvSpPr>
            <a:spLocks noGrp="1"/>
          </p:cNvSpPr>
          <p:nvPr>
            <p:ph type="body" sz="quarter" idx="14" hasCustomPrompt="1"/>
          </p:nvPr>
        </p:nvSpPr>
        <p:spPr>
          <a:xfrm>
            <a:off x="254000" y="950912"/>
            <a:ext cx="11688763"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15" name="Text Placeholder 9">
            <a:extLst>
              <a:ext uri="{FF2B5EF4-FFF2-40B4-BE49-F238E27FC236}">
                <a16:creationId xmlns:a16="http://schemas.microsoft.com/office/drawing/2014/main" id="{2B6D2DF3-5359-5049-80C7-76477133D00F}"/>
              </a:ext>
            </a:extLst>
          </p:cNvPr>
          <p:cNvSpPr>
            <a:spLocks noGrp="1"/>
          </p:cNvSpPr>
          <p:nvPr>
            <p:ph type="body" sz="quarter" idx="16" hasCustomPrompt="1"/>
          </p:nvPr>
        </p:nvSpPr>
        <p:spPr>
          <a:xfrm>
            <a:off x="251618" y="1549730"/>
            <a:ext cx="11688763"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pic>
        <p:nvPicPr>
          <p:cNvPr id="11" name="Picture 10" descr="A picture containing bird&#10;&#10;Description automatically generated">
            <a:extLst>
              <a:ext uri="{FF2B5EF4-FFF2-40B4-BE49-F238E27FC236}">
                <a16:creationId xmlns:a16="http://schemas.microsoft.com/office/drawing/2014/main" id="{EFA80DE3-3D1A-0841-9A43-06515807684F}"/>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374657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single content righ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5960095" y="1549729"/>
            <a:ext cx="5977877" cy="4678879"/>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endParaRPr lang="en-US"/>
          </a:p>
          <a:p>
            <a:pPr lvl="0"/>
            <a:endParaRPr lang="en-US"/>
          </a:p>
          <a:p>
            <a:pPr lvl="0"/>
            <a:r>
              <a:rPr lang="en-US"/>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pic>
        <p:nvPicPr>
          <p:cNvPr id="11" name="Picture 10" descr="A picture containing bird&#10;&#10;Description automatically generated">
            <a:extLst>
              <a:ext uri="{FF2B5EF4-FFF2-40B4-BE49-F238E27FC236}">
                <a16:creationId xmlns:a16="http://schemas.microsoft.com/office/drawing/2014/main" id="{6BC3EFC3-B7F0-F741-8786-076580FC6EB9}"/>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29752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2 content righ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5960095" y="950913"/>
            <a:ext cx="5977877" cy="239857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sp>
        <p:nvSpPr>
          <p:cNvPr id="15" name="Content Placeholder 8">
            <a:extLst>
              <a:ext uri="{FF2B5EF4-FFF2-40B4-BE49-F238E27FC236}">
                <a16:creationId xmlns:a16="http://schemas.microsoft.com/office/drawing/2014/main" id="{9C374E17-5515-6141-BFC5-517D2452F28A}"/>
              </a:ext>
            </a:extLst>
          </p:cNvPr>
          <p:cNvSpPr>
            <a:spLocks noGrp="1"/>
          </p:cNvSpPr>
          <p:nvPr>
            <p:ph sz="quarter" idx="18"/>
          </p:nvPr>
        </p:nvSpPr>
        <p:spPr>
          <a:xfrm>
            <a:off x="5960095" y="3508512"/>
            <a:ext cx="5977877" cy="27200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r>
              <a:rPr lang="en-US"/>
              <a:t>OBJECT BOX</a:t>
            </a:r>
          </a:p>
        </p:txBody>
      </p:sp>
      <p:pic>
        <p:nvPicPr>
          <p:cNvPr id="12" name="Picture 11" descr="A picture containing bird&#10;&#10;Description automatically generated">
            <a:extLst>
              <a:ext uri="{FF2B5EF4-FFF2-40B4-BE49-F238E27FC236}">
                <a16:creationId xmlns:a16="http://schemas.microsoft.com/office/drawing/2014/main" id="{1471472A-F78F-F14B-A7D5-19385A2253E0}"/>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8788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with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rgbClr val="0034A7"/>
                </a:solidFill>
                <a:latin typeface="Arial Black" panose="020B0604020202020204" pitchFamily="34" charset="0"/>
              </a:defRPr>
            </a:lvl1pPr>
          </a:lstStyle>
          <a:p>
            <a:pPr lvl="0"/>
            <a:r>
              <a:rPr lang="en-US"/>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254000" y="950913"/>
            <a:ext cx="5977877" cy="52776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endParaRPr lang="en-US"/>
          </a:p>
          <a:p>
            <a:pPr lvl="0"/>
            <a:r>
              <a:rPr lang="en-US"/>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6483551" y="950912"/>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6481169" y="1549730"/>
            <a:ext cx="5454449"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pic>
        <p:nvPicPr>
          <p:cNvPr id="11" name="Picture 10" descr="A picture containing bird&#10;&#10;Description automatically generated">
            <a:extLst>
              <a:ext uri="{FF2B5EF4-FFF2-40B4-BE49-F238E27FC236}">
                <a16:creationId xmlns:a16="http://schemas.microsoft.com/office/drawing/2014/main" id="{470633F5-B481-2C44-A9D8-FD5EAD8553BC}"/>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30222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Hero with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1566225" y="1639955"/>
            <a:ext cx="3658918"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r>
              <a:rPr lang="en-US"/>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5634100" y="1639955"/>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5631718" y="2238773"/>
            <a:ext cx="5454449" cy="3058783"/>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pic>
        <p:nvPicPr>
          <p:cNvPr id="11" name="Picture 10" descr="A picture containing bird&#10;&#10;Description automatically generated">
            <a:extLst>
              <a:ext uri="{FF2B5EF4-FFF2-40B4-BE49-F238E27FC236}">
                <a16:creationId xmlns:a16="http://schemas.microsoft.com/office/drawing/2014/main" id="{EA917E0B-7D0F-D141-85CB-ACE72C71D990}"/>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419020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25399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r>
              <a:rPr lang="en-US"/>
              <a:t>OBJECT BOX</a:t>
            </a:r>
          </a:p>
        </p:txBody>
      </p:sp>
      <p:sp>
        <p:nvSpPr>
          <p:cNvPr id="14" name="Text Placeholder 9">
            <a:extLst>
              <a:ext uri="{FF2B5EF4-FFF2-40B4-BE49-F238E27FC236}">
                <a16:creationId xmlns:a16="http://schemas.microsoft.com/office/drawing/2014/main" id="{17BFDB92-85A8-4A4B-A8F1-4659AEF0CB70}"/>
              </a:ext>
            </a:extLst>
          </p:cNvPr>
          <p:cNvSpPr>
            <a:spLocks noGrp="1"/>
          </p:cNvSpPr>
          <p:nvPr>
            <p:ph type="body" sz="quarter" idx="14" hasCustomPrompt="1"/>
          </p:nvPr>
        </p:nvSpPr>
        <p:spPr>
          <a:xfrm>
            <a:off x="254000" y="950912"/>
            <a:ext cx="11445577"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a:t>Headline</a:t>
            </a:r>
          </a:p>
        </p:txBody>
      </p:sp>
      <p:sp>
        <p:nvSpPr>
          <p:cNvPr id="20" name="Text Placeholder 9">
            <a:extLst>
              <a:ext uri="{FF2B5EF4-FFF2-40B4-BE49-F238E27FC236}">
                <a16:creationId xmlns:a16="http://schemas.microsoft.com/office/drawing/2014/main" id="{284AB96A-EA4C-DC41-A71A-B7D6CA323B3C}"/>
              </a:ext>
            </a:extLst>
          </p:cNvPr>
          <p:cNvSpPr>
            <a:spLocks noGrp="1"/>
          </p:cNvSpPr>
          <p:nvPr>
            <p:ph type="body" sz="quarter" idx="17" hasCustomPrompt="1"/>
          </p:nvPr>
        </p:nvSpPr>
        <p:spPr>
          <a:xfrm>
            <a:off x="253999" y="1515265"/>
            <a:ext cx="11445577" cy="724551"/>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a:t>Body copy</a:t>
            </a:r>
          </a:p>
        </p:txBody>
      </p:sp>
      <p:sp>
        <p:nvSpPr>
          <p:cNvPr id="22" name="Content Placeholder 8">
            <a:extLst>
              <a:ext uri="{FF2B5EF4-FFF2-40B4-BE49-F238E27FC236}">
                <a16:creationId xmlns:a16="http://schemas.microsoft.com/office/drawing/2014/main" id="{6AFBF3FA-2CF5-144C-BF69-72154B31F4C4}"/>
              </a:ext>
            </a:extLst>
          </p:cNvPr>
          <p:cNvSpPr>
            <a:spLocks noGrp="1"/>
          </p:cNvSpPr>
          <p:nvPr>
            <p:ph sz="quarter" idx="19"/>
          </p:nvPr>
        </p:nvSpPr>
        <p:spPr>
          <a:xfrm>
            <a:off x="604321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a:p>
          <a:p>
            <a:pPr lvl="0"/>
            <a:endParaRPr lang="en-US"/>
          </a:p>
          <a:p>
            <a:pPr lvl="0"/>
            <a:endParaRPr lang="en-US"/>
          </a:p>
          <a:p>
            <a:pPr lvl="0"/>
            <a:r>
              <a:rPr lang="en-US"/>
              <a:t>OBJECT BOX</a:t>
            </a:r>
          </a:p>
        </p:txBody>
      </p:sp>
      <p:pic>
        <p:nvPicPr>
          <p:cNvPr id="12" name="Picture 11" descr="A picture containing bird&#10;&#10;Description automatically generated">
            <a:extLst>
              <a:ext uri="{FF2B5EF4-FFF2-40B4-BE49-F238E27FC236}">
                <a16:creationId xmlns:a16="http://schemas.microsoft.com/office/drawing/2014/main" id="{A75727F8-AD67-064A-8117-0C3B7A366798}"/>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301495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23B77-E29A-5144-B43D-9969BB528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648F1-6AC3-CC4D-8433-8D22DEB50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1DFCE-66FE-494F-8D41-9711C352F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B3A79-B2DF-4D45-B0B4-F66B4E7C919F}" type="datetime1">
              <a:rPr lang="en-US" smtClean="0"/>
              <a:t>3/1/2022</a:t>
            </a:fld>
            <a:endParaRPr lang="en-US"/>
          </a:p>
        </p:txBody>
      </p:sp>
      <p:sp>
        <p:nvSpPr>
          <p:cNvPr id="5" name="Footer Placeholder 4">
            <a:extLst>
              <a:ext uri="{FF2B5EF4-FFF2-40B4-BE49-F238E27FC236}">
                <a16:creationId xmlns:a16="http://schemas.microsoft.com/office/drawing/2014/main" id="{30B38182-4A01-CD44-AF24-01DF736FC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0FA4F-5CD7-504E-ACF4-DF8773CB7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F261A-1394-2F4A-9CC9-95CDD2C98823}" type="slidenum">
              <a:rPr lang="en-US" smtClean="0"/>
              <a:t>‹#›</a:t>
            </a:fld>
            <a:endParaRPr lang="en-US"/>
          </a:p>
        </p:txBody>
      </p:sp>
    </p:spTree>
    <p:extLst>
      <p:ext uri="{BB962C8B-B14F-4D97-AF65-F5344CB8AC3E}">
        <p14:creationId xmlns:p14="http://schemas.microsoft.com/office/powerpoint/2010/main" val="4232836695"/>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71" r:id="rId3"/>
    <p:sldLayoutId id="2147483665" r:id="rId4"/>
    <p:sldLayoutId id="2147483666" r:id="rId5"/>
    <p:sldLayoutId id="2147483667" r:id="rId6"/>
    <p:sldLayoutId id="2147483668" r:id="rId7"/>
    <p:sldLayoutId id="2147483669" r:id="rId8"/>
    <p:sldLayoutId id="2147483672" r:id="rId9"/>
    <p:sldLayoutId id="2147483670" r:id="rId10"/>
    <p:sldLayoutId id="2147483662" r:id="rId11"/>
    <p:sldLayoutId id="2147483664" r:id="rId12"/>
    <p:sldLayoutId id="2147483660" r:id="rId13"/>
    <p:sldLayoutId id="2147483673" r:id="rId14"/>
    <p:sldLayoutId id="2147483674" r:id="rId15"/>
    <p:sldLayoutId id="2147483675" r:id="rId16"/>
    <p:sldLayoutId id="2147483676" r:id="rId17"/>
    <p:sldLayoutId id="2147483677" r:id="rId18"/>
    <p:sldLayoutId id="2147483678" r:id="rId19"/>
    <p:sldLayoutId id="2147483679" r:id="rId20"/>
    <p:sldLayoutId id="2147483661" r:id="rId21"/>
    <p:sldLayoutId id="2147483680" r:id="rId22"/>
    <p:sldLayoutId id="2147483681" r:id="rId2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rema.co/guides/coffee-roast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doi.org/10.1097/00008571-199206000-00003" TargetMode="External"/><Relationship Id="rId4" Type="http://schemas.openxmlformats.org/officeDocument/2006/relationships/hyperlink" Target="https://doi.org/10.1080/10408398.2021.19632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doi.org/10.1016/j.foodchem.2011.05.059" TargetMode="External"/><Relationship Id="rId4" Type="http://schemas.openxmlformats.org/officeDocument/2006/relationships/hyperlink" Target="https://doi.org/10.1080/10408398.2021.196320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16/j.foodchem.2011.05.059"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doi.org/10.1016/0277-9536(92)90038-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9" name="Text Placeholder 3">
            <a:extLst>
              <a:ext uri="{FF2B5EF4-FFF2-40B4-BE49-F238E27FC236}">
                <a16:creationId xmlns:a16="http://schemas.microsoft.com/office/drawing/2014/main" id="{845AF258-CB85-4C75-A67F-5284A6A2748A}"/>
              </a:ext>
            </a:extLst>
          </p:cNvPr>
          <p:cNvSpPr txBox="1">
            <a:spLocks/>
          </p:cNvSpPr>
          <p:nvPr/>
        </p:nvSpPr>
        <p:spPr>
          <a:xfrm>
            <a:off x="254000" y="950912"/>
            <a:ext cx="11688763" cy="45497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1" dirty="0">
                <a:cs typeface="Arial" panose="020B0604020202020204" pitchFamily="34" charset="0"/>
              </a:rPr>
              <a:t>Transdisciplinary Research Example</a:t>
            </a:r>
          </a:p>
          <a:p>
            <a:endParaRPr lang="en-US" sz="2800" b="1"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Transdisciplinary Education Examples</a:t>
            </a:r>
          </a:p>
          <a:p>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Searches</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Southern Association of Colleges and Schools Commission on Colleges (SACSCOC)</a:t>
            </a:r>
          </a:p>
          <a:p>
            <a:pPr marL="457200" indent="-457200">
              <a:buFont typeface="Arial" panose="020B0604020202020204" pitchFamily="34" charset="0"/>
              <a:buChar char="•"/>
            </a:pPr>
            <a:endParaRPr lang="en-US" sz="2800" dirty="0">
              <a:cs typeface="Arial" panose="020B0604020202020204" pitchFamily="34" charset="0"/>
            </a:endParaRPr>
          </a:p>
        </p:txBody>
      </p:sp>
      <p:sp>
        <p:nvSpPr>
          <p:cNvPr id="4" name="Text Placeholder 2">
            <a:extLst>
              <a:ext uri="{FF2B5EF4-FFF2-40B4-BE49-F238E27FC236}">
                <a16:creationId xmlns:a16="http://schemas.microsoft.com/office/drawing/2014/main" id="{4BE698AA-2817-44C7-A0A8-438A8793D8F8}"/>
              </a:ext>
            </a:extLst>
          </p:cNvPr>
          <p:cNvSpPr>
            <a:spLocks noGrp="1"/>
          </p:cNvSpPr>
          <p:nvPr>
            <p:ph type="body" sz="quarter" idx="13"/>
          </p:nvPr>
        </p:nvSpPr>
        <p:spPr>
          <a:xfrm>
            <a:off x="254000" y="283943"/>
            <a:ext cx="11277600" cy="230836"/>
          </a:xfrm>
        </p:spPr>
        <p:txBody>
          <a:bodyPr/>
          <a:lstStyle/>
          <a:p>
            <a:r>
              <a:rPr lang="en-US"/>
              <a:t>Topics</a:t>
            </a:r>
            <a:endParaRPr lang="en-US" dirty="0"/>
          </a:p>
        </p:txBody>
      </p:sp>
    </p:spTree>
    <p:extLst>
      <p:ext uri="{BB962C8B-B14F-4D97-AF65-F5344CB8AC3E}">
        <p14:creationId xmlns:p14="http://schemas.microsoft.com/office/powerpoint/2010/main" val="325705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education examples</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548984" y="1252170"/>
            <a:ext cx="11094032" cy="43567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solidFill>
                  <a:schemeClr val="tx1">
                    <a:lumMod val="65000"/>
                    <a:lumOff val="35000"/>
                  </a:schemeClr>
                </a:solidFill>
                <a:latin typeface="Arial"/>
                <a:cs typeface="Arial"/>
              </a:rPr>
              <a:t>The UK-PURPOSE (</a:t>
            </a:r>
            <a:r>
              <a:rPr lang="en-US" sz="2800" b="1" dirty="0">
                <a:solidFill>
                  <a:schemeClr val="tx1">
                    <a:lumMod val="65000"/>
                    <a:lumOff val="35000"/>
                  </a:schemeClr>
                </a:solidFill>
                <a:latin typeface="Arial"/>
                <a:cs typeface="Arial"/>
              </a:rPr>
              <a:t>P</a:t>
            </a:r>
            <a:r>
              <a:rPr lang="en-US" sz="2800" dirty="0">
                <a:solidFill>
                  <a:schemeClr val="tx1">
                    <a:lumMod val="65000"/>
                    <a:lumOff val="35000"/>
                  </a:schemeClr>
                </a:solidFill>
                <a:latin typeface="Arial"/>
                <a:cs typeface="Arial"/>
              </a:rPr>
              <a:t>lan for </a:t>
            </a:r>
            <a:r>
              <a:rPr lang="en-US" sz="2800" b="1" dirty="0">
                <a:solidFill>
                  <a:schemeClr val="tx1">
                    <a:lumMod val="65000"/>
                    <a:lumOff val="35000"/>
                  </a:schemeClr>
                </a:solidFill>
                <a:latin typeface="Arial"/>
                <a:cs typeface="Arial"/>
              </a:rPr>
              <a:t>U</a:t>
            </a:r>
            <a:r>
              <a:rPr lang="en-US" sz="2800" dirty="0">
                <a:solidFill>
                  <a:schemeClr val="tx1">
                    <a:lumMod val="65000"/>
                    <a:lumOff val="35000"/>
                  </a:schemeClr>
                </a:solidFill>
                <a:latin typeface="Arial"/>
                <a:cs typeface="Arial"/>
              </a:rPr>
              <a:t>nprecedented </a:t>
            </a:r>
            <a:r>
              <a:rPr lang="en-US" sz="2800" b="1" dirty="0">
                <a:solidFill>
                  <a:schemeClr val="tx1">
                    <a:lumMod val="65000"/>
                    <a:lumOff val="35000"/>
                  </a:schemeClr>
                </a:solidFill>
                <a:latin typeface="Arial"/>
                <a:cs typeface="Arial"/>
              </a:rPr>
              <a:t>R</a:t>
            </a:r>
            <a:r>
              <a:rPr lang="en-US" sz="2800" dirty="0">
                <a:solidFill>
                  <a:schemeClr val="tx1">
                    <a:lumMod val="65000"/>
                    <a:lumOff val="35000"/>
                  </a:schemeClr>
                </a:solidFill>
                <a:latin typeface="Arial"/>
                <a:cs typeface="Arial"/>
              </a:rPr>
              <a:t>esearch, </a:t>
            </a:r>
            <a:r>
              <a:rPr lang="en-US" sz="2800" b="1" dirty="0">
                <a:solidFill>
                  <a:schemeClr val="tx1">
                    <a:lumMod val="65000"/>
                    <a:lumOff val="35000"/>
                  </a:schemeClr>
                </a:solidFill>
                <a:latin typeface="Arial"/>
                <a:cs typeface="Arial"/>
              </a:rPr>
              <a:t>P</a:t>
            </a:r>
            <a:r>
              <a:rPr lang="en-US" sz="2800" dirty="0">
                <a:solidFill>
                  <a:schemeClr val="tx1">
                    <a:lumMod val="65000"/>
                    <a:lumOff val="35000"/>
                  </a:schemeClr>
                </a:solidFill>
                <a:latin typeface="Arial"/>
                <a:cs typeface="Arial"/>
              </a:rPr>
              <a:t>urposeful and </a:t>
            </a:r>
            <a:r>
              <a:rPr lang="en-US" sz="2800" b="1" dirty="0">
                <a:solidFill>
                  <a:schemeClr val="tx1">
                    <a:lumMod val="65000"/>
                    <a:lumOff val="35000"/>
                  </a:schemeClr>
                </a:solidFill>
                <a:latin typeface="Arial"/>
                <a:cs typeface="Arial"/>
              </a:rPr>
              <a:t>O</a:t>
            </a:r>
            <a:r>
              <a:rPr lang="en-US" sz="2800" dirty="0">
                <a:solidFill>
                  <a:schemeClr val="tx1">
                    <a:lumMod val="65000"/>
                    <a:lumOff val="35000"/>
                  </a:schemeClr>
                </a:solidFill>
                <a:latin typeface="Arial"/>
                <a:cs typeface="Arial"/>
              </a:rPr>
              <a:t>ptimal </a:t>
            </a:r>
            <a:r>
              <a:rPr lang="en-US" sz="2800" b="1" dirty="0">
                <a:solidFill>
                  <a:schemeClr val="tx1">
                    <a:lumMod val="65000"/>
                    <a:lumOff val="35000"/>
                  </a:schemeClr>
                </a:solidFill>
                <a:latin typeface="Arial"/>
                <a:cs typeface="Arial"/>
              </a:rPr>
              <a:t>S</a:t>
            </a:r>
            <a:r>
              <a:rPr lang="en-US" sz="2800" dirty="0">
                <a:solidFill>
                  <a:schemeClr val="tx1">
                    <a:lumMod val="65000"/>
                    <a:lumOff val="35000"/>
                  </a:schemeClr>
                </a:solidFill>
                <a:latin typeface="Arial"/>
                <a:cs typeface="Arial"/>
              </a:rPr>
              <a:t>ervice and </a:t>
            </a:r>
            <a:r>
              <a:rPr lang="en-US" sz="2800" b="1" dirty="0">
                <a:solidFill>
                  <a:schemeClr val="tx1">
                    <a:lumMod val="65000"/>
                    <a:lumOff val="35000"/>
                  </a:schemeClr>
                </a:solidFill>
                <a:latin typeface="Arial"/>
                <a:cs typeface="Arial"/>
              </a:rPr>
              <a:t>E</a:t>
            </a:r>
            <a:r>
              <a:rPr lang="en-US" sz="2800" dirty="0">
                <a:solidFill>
                  <a:schemeClr val="tx1">
                    <a:lumMod val="65000"/>
                    <a:lumOff val="35000"/>
                  </a:schemeClr>
                </a:solidFill>
                <a:latin typeface="Arial"/>
                <a:cs typeface="Arial"/>
              </a:rPr>
              <a:t>ducation)</a:t>
            </a:r>
          </a:p>
          <a:p>
            <a:pPr marL="1028700" lvl="1" indent="-342900"/>
            <a:r>
              <a:rPr lang="en-US" sz="2800" dirty="0">
                <a:solidFill>
                  <a:schemeClr val="tx1">
                    <a:lumMod val="50000"/>
                    <a:lumOff val="50000"/>
                  </a:schemeClr>
                </a:solidFill>
                <a:latin typeface="Arial"/>
                <a:cs typeface="Arial"/>
              </a:rPr>
              <a:t>Putting Students First (SF):</a:t>
            </a:r>
          </a:p>
          <a:p>
            <a:pPr marL="1485900" lvl="2" indent="-342900"/>
            <a:r>
              <a:rPr lang="en-US" sz="2400" dirty="0">
                <a:solidFill>
                  <a:schemeClr val="tx1">
                    <a:lumMod val="50000"/>
                    <a:lumOff val="50000"/>
                  </a:schemeClr>
                </a:solidFill>
                <a:latin typeface="Arial"/>
                <a:cs typeface="Arial"/>
              </a:rPr>
              <a:t>Objective 2 (SF2): Expand on the existing foundation of a focused, intentional, purpose-driven curricular and co/extra-curricular experience with state-wide and global relevance, led and fostered by faculty and staff excellence. </a:t>
            </a:r>
          </a:p>
          <a:p>
            <a:pPr marL="1028700" lvl="1" indent="-342900"/>
            <a:r>
              <a:rPr lang="en-US" sz="2800" dirty="0">
                <a:solidFill>
                  <a:schemeClr val="tx1">
                    <a:lumMod val="50000"/>
                    <a:lumOff val="50000"/>
                  </a:schemeClr>
                </a:solidFill>
                <a:latin typeface="Arial"/>
                <a:cs typeface="Arial"/>
              </a:rPr>
              <a:t>Inspiring Ingenuity (II):</a:t>
            </a:r>
          </a:p>
          <a:p>
            <a:pPr marL="1485900" lvl="2" indent="-342900"/>
            <a:r>
              <a:rPr lang="en-US" sz="2400" dirty="0">
                <a:solidFill>
                  <a:schemeClr val="tx1">
                    <a:lumMod val="50000"/>
                    <a:lumOff val="50000"/>
                  </a:schemeClr>
                </a:solidFill>
                <a:latin typeface="Arial"/>
                <a:cs typeface="Arial"/>
              </a:rPr>
              <a:t>Objective 2 (II2): Advance a culture of innovation in research, teaching and creative work that integrates disciplines and/or fields of study to address local, national and international challenges. </a:t>
            </a:r>
          </a:p>
          <a:p>
            <a:pPr lvl="2" indent="0">
              <a:buNone/>
            </a:pPr>
            <a:endParaRPr lang="en-US" sz="2400" dirty="0">
              <a:solidFill>
                <a:schemeClr val="tx1">
                  <a:lumMod val="50000"/>
                  <a:lumOff val="50000"/>
                </a:schemeClr>
              </a:solidFill>
              <a:latin typeface="Arial"/>
              <a:cs typeface="Arial"/>
            </a:endParaRPr>
          </a:p>
          <a:p>
            <a:pPr marL="1485900" lvl="2" indent="-342900"/>
            <a:endParaRPr lang="en-US" dirty="0">
              <a:solidFill>
                <a:schemeClr val="tx1">
                  <a:lumMod val="50000"/>
                  <a:lumOff val="50000"/>
                </a:schemeClr>
              </a:solidFill>
              <a:latin typeface="Arial"/>
              <a:cs typeface="Arial"/>
            </a:endParaRPr>
          </a:p>
          <a:p>
            <a:pPr marL="1485900" lvl="2"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Tree>
    <p:extLst>
      <p:ext uri="{BB962C8B-B14F-4D97-AF65-F5344CB8AC3E}">
        <p14:creationId xmlns:p14="http://schemas.microsoft.com/office/powerpoint/2010/main" val="280873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education examples</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251618" y="1553919"/>
            <a:ext cx="5844382" cy="37501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tx1">
                    <a:lumMod val="65000"/>
                    <a:lumOff val="35000"/>
                  </a:schemeClr>
                </a:solidFill>
                <a:latin typeface="Arial"/>
                <a:cs typeface="Arial"/>
              </a:rPr>
              <a:t>Neuroscience Bachelor of Science</a:t>
            </a:r>
          </a:p>
          <a:p>
            <a:pPr marL="1028700" lvl="1" indent="-342900"/>
            <a:r>
              <a:rPr lang="en-US" dirty="0">
                <a:solidFill>
                  <a:schemeClr val="tx1">
                    <a:lumMod val="50000"/>
                    <a:lumOff val="50000"/>
                  </a:schemeClr>
                </a:solidFill>
                <a:latin typeface="Arial"/>
                <a:cs typeface="Arial"/>
              </a:rPr>
              <a:t>College of Agriculture, Food and Environment, College of Arts and Sciences, College of Medicine and College of Pharmacy</a:t>
            </a:r>
          </a:p>
          <a:p>
            <a:pPr marL="1028700" lvl="1" indent="-342900"/>
            <a:r>
              <a:rPr lang="en-US" dirty="0">
                <a:solidFill>
                  <a:schemeClr val="tx1">
                    <a:lumMod val="50000"/>
                    <a:lumOff val="50000"/>
                  </a:schemeClr>
                </a:solidFill>
                <a:latin typeface="Arial"/>
                <a:cs typeface="Arial"/>
              </a:rPr>
              <a:t>Undergraduate degree program with premedical and non-premedical paths</a:t>
            </a:r>
          </a:p>
          <a:p>
            <a:pPr marL="1028700" lvl="1" indent="-342900"/>
            <a:r>
              <a:rPr lang="en-US" dirty="0">
                <a:solidFill>
                  <a:schemeClr val="tx1">
                    <a:lumMod val="50000"/>
                    <a:lumOff val="50000"/>
                  </a:schemeClr>
                </a:solidFill>
                <a:latin typeface="Arial"/>
                <a:cs typeface="Arial"/>
              </a:rPr>
              <a:t>Wide range of career opportunities for graduates</a:t>
            </a: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graphicFrame>
        <p:nvGraphicFramePr>
          <p:cNvPr id="7" name="Chart 6">
            <a:extLst>
              <a:ext uri="{FF2B5EF4-FFF2-40B4-BE49-F238E27FC236}">
                <a16:creationId xmlns:a16="http://schemas.microsoft.com/office/drawing/2014/main" id="{BEE05817-5C78-451A-BED3-A3B786D2FDCD}"/>
              </a:ext>
            </a:extLst>
          </p:cNvPr>
          <p:cNvGraphicFramePr>
            <a:graphicFrameLocks/>
          </p:cNvGraphicFramePr>
          <p:nvPr>
            <p:extLst>
              <p:ext uri="{D42A27DB-BD31-4B8C-83A1-F6EECF244321}">
                <p14:modId xmlns:p14="http://schemas.microsoft.com/office/powerpoint/2010/main" val="1772594825"/>
              </p:ext>
            </p:extLst>
          </p:nvPr>
        </p:nvGraphicFramePr>
        <p:xfrm>
          <a:off x="6550818" y="1805659"/>
          <a:ext cx="4980782" cy="3246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135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education examples</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254000" y="1095103"/>
            <a:ext cx="5844382" cy="4803565"/>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tx1">
                    <a:lumMod val="65000"/>
                    <a:lumOff val="35000"/>
                  </a:schemeClr>
                </a:solidFill>
                <a:latin typeface="Arial"/>
                <a:cs typeface="Arial"/>
              </a:rPr>
              <a:t>Agriculture Nursing Scholars Program</a:t>
            </a:r>
          </a:p>
          <a:p>
            <a:pPr marL="1028700" lvl="1" indent="-342900"/>
            <a:r>
              <a:rPr lang="en-US" dirty="0">
                <a:solidFill>
                  <a:schemeClr val="tx1">
                    <a:lumMod val="50000"/>
                    <a:lumOff val="50000"/>
                  </a:schemeClr>
                </a:solidFill>
                <a:latin typeface="Arial"/>
                <a:cs typeface="Arial"/>
              </a:rPr>
              <a:t>College of Agriculture, Food and Environment, College of Nursing and Center for Interprofessional Health Education</a:t>
            </a:r>
          </a:p>
          <a:p>
            <a:pPr marL="1028700" lvl="1" indent="-342900"/>
            <a:r>
              <a:rPr lang="en-US" dirty="0">
                <a:solidFill>
                  <a:schemeClr val="tx1">
                    <a:lumMod val="50000"/>
                    <a:lumOff val="50000"/>
                  </a:schemeClr>
                </a:solidFill>
                <a:latin typeface="Arial"/>
                <a:cs typeface="Arial"/>
              </a:rPr>
              <a:t>Four and a half-year, full-time program</a:t>
            </a:r>
          </a:p>
          <a:p>
            <a:pPr marL="1028700" lvl="1" indent="-342900"/>
            <a:r>
              <a:rPr lang="en-US" dirty="0">
                <a:solidFill>
                  <a:schemeClr val="tx1">
                    <a:lumMod val="50000"/>
                    <a:lumOff val="50000"/>
                  </a:schemeClr>
                </a:solidFill>
                <a:latin typeface="Arial"/>
                <a:cs typeface="Arial"/>
              </a:rPr>
              <a:t>Students receive Bachelor of Science in Dietetics and Human Nutrition and Accelerated Bachelor of Science in Nursing</a:t>
            </a:r>
          </a:p>
          <a:p>
            <a:pPr marL="1028700" lvl="1" indent="-342900"/>
            <a:r>
              <a:rPr lang="en-US" dirty="0">
                <a:solidFill>
                  <a:schemeClr val="tx1">
                    <a:lumMod val="50000"/>
                    <a:lumOff val="50000"/>
                  </a:schemeClr>
                </a:solidFill>
                <a:latin typeface="Arial"/>
                <a:cs typeface="Arial"/>
              </a:rPr>
              <a:t>Scholarship funding made possible by Women &amp; Philanthropy and donor support</a:t>
            </a:r>
          </a:p>
          <a:p>
            <a:pPr marL="1028700" lvl="1" indent="-342900"/>
            <a:r>
              <a:rPr lang="en-US" dirty="0">
                <a:solidFill>
                  <a:schemeClr val="tx1">
                    <a:lumMod val="50000"/>
                    <a:lumOff val="50000"/>
                  </a:schemeClr>
                </a:solidFill>
                <a:latin typeface="Arial"/>
                <a:cs typeface="Arial"/>
              </a:rPr>
              <a:t>Addresses workforce needs in rural or underserved areas</a:t>
            </a: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pic>
        <p:nvPicPr>
          <p:cNvPr id="2" name="Picture 1">
            <a:extLst>
              <a:ext uri="{FF2B5EF4-FFF2-40B4-BE49-F238E27FC236}">
                <a16:creationId xmlns:a16="http://schemas.microsoft.com/office/drawing/2014/main" id="{C9A21B93-60D9-49AA-986E-B5C5DDDD1922}"/>
              </a:ext>
            </a:extLst>
          </p:cNvPr>
          <p:cNvPicPr>
            <a:picLocks noChangeAspect="1"/>
          </p:cNvPicPr>
          <p:nvPr/>
        </p:nvPicPr>
        <p:blipFill>
          <a:blip r:embed="rId3"/>
          <a:stretch>
            <a:fillRect/>
          </a:stretch>
        </p:blipFill>
        <p:spPr>
          <a:xfrm>
            <a:off x="6587913" y="1514690"/>
            <a:ext cx="5108891" cy="3828620"/>
          </a:xfrm>
          <a:prstGeom prst="rect">
            <a:avLst/>
          </a:prstGeom>
        </p:spPr>
      </p:pic>
    </p:spTree>
    <p:extLst>
      <p:ext uri="{BB962C8B-B14F-4D97-AF65-F5344CB8AC3E}">
        <p14:creationId xmlns:p14="http://schemas.microsoft.com/office/powerpoint/2010/main" val="28206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education examples</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251617" y="1174949"/>
            <a:ext cx="5844382" cy="521270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tx1">
                    <a:lumMod val="65000"/>
                    <a:lumOff val="35000"/>
                  </a:schemeClr>
                </a:solidFill>
                <a:latin typeface="Arial"/>
                <a:cs typeface="Arial"/>
              </a:rPr>
              <a:t>Engineering/MBA dual degree program</a:t>
            </a:r>
          </a:p>
          <a:p>
            <a:pPr marL="1028700" lvl="1" indent="-342900"/>
            <a:r>
              <a:rPr lang="en-US" dirty="0">
                <a:solidFill>
                  <a:schemeClr val="tx1">
                    <a:lumMod val="50000"/>
                    <a:lumOff val="50000"/>
                  </a:schemeClr>
                </a:solidFill>
                <a:latin typeface="Arial"/>
                <a:cs typeface="Arial"/>
              </a:rPr>
              <a:t>Gatton College of Business and Economics and College of Engineering</a:t>
            </a:r>
          </a:p>
          <a:p>
            <a:pPr marL="1028700" lvl="1" indent="-342900"/>
            <a:r>
              <a:rPr lang="en-US" dirty="0">
                <a:solidFill>
                  <a:schemeClr val="tx1">
                    <a:lumMod val="50000"/>
                    <a:lumOff val="50000"/>
                  </a:schemeClr>
                </a:solidFill>
                <a:latin typeface="Arial"/>
                <a:cs typeface="Arial"/>
              </a:rPr>
              <a:t>One-year, full-time program beginning each summer</a:t>
            </a:r>
          </a:p>
          <a:p>
            <a:pPr marL="1028700" lvl="1" indent="-342900"/>
            <a:r>
              <a:rPr lang="en-US" dirty="0">
                <a:solidFill>
                  <a:schemeClr val="tx1">
                    <a:lumMod val="50000"/>
                    <a:lumOff val="50000"/>
                  </a:schemeClr>
                </a:solidFill>
                <a:latin typeface="Arial"/>
                <a:cs typeface="Arial"/>
              </a:rPr>
              <a:t>Highly competitive program, with scholarship funding made possible via 2007 endowment </a:t>
            </a:r>
          </a:p>
          <a:p>
            <a:pPr marL="1028700" lvl="1" indent="-342900"/>
            <a:r>
              <a:rPr lang="en-US" dirty="0">
                <a:solidFill>
                  <a:schemeClr val="tx1">
                    <a:lumMod val="50000"/>
                    <a:lumOff val="50000"/>
                  </a:schemeClr>
                </a:solidFill>
                <a:latin typeface="Arial"/>
                <a:cs typeface="Arial"/>
              </a:rPr>
              <a:t>Open only to graduates of UK’s undergraduate engineering programs to enable them to: </a:t>
            </a:r>
          </a:p>
          <a:p>
            <a:pPr marL="1485900" lvl="2" indent="-342900"/>
            <a:r>
              <a:rPr lang="en-US" dirty="0">
                <a:solidFill>
                  <a:schemeClr val="tx1">
                    <a:lumMod val="50000"/>
                    <a:lumOff val="50000"/>
                  </a:schemeClr>
                </a:solidFill>
                <a:latin typeface="Arial"/>
                <a:cs typeface="Arial"/>
              </a:rPr>
              <a:t>Gain business acumen</a:t>
            </a:r>
          </a:p>
          <a:p>
            <a:pPr marL="1485900" lvl="2" indent="-342900"/>
            <a:r>
              <a:rPr lang="en-US" dirty="0">
                <a:solidFill>
                  <a:schemeClr val="tx1">
                    <a:lumMod val="50000"/>
                    <a:lumOff val="50000"/>
                  </a:schemeClr>
                </a:solidFill>
                <a:latin typeface="Arial"/>
                <a:cs typeface="Arial"/>
              </a:rPr>
              <a:t>Strengthen their teaming, management and leadership skills</a:t>
            </a:r>
          </a:p>
          <a:p>
            <a:pPr marL="1485900" lvl="2" indent="-342900"/>
            <a:r>
              <a:rPr lang="en-US" dirty="0">
                <a:solidFill>
                  <a:schemeClr val="tx1">
                    <a:lumMod val="50000"/>
                    <a:lumOff val="50000"/>
                  </a:schemeClr>
                </a:solidFill>
                <a:latin typeface="Arial"/>
                <a:cs typeface="Arial"/>
              </a:rPr>
              <a:t>Gain international exposure</a:t>
            </a:r>
          </a:p>
          <a:p>
            <a:pPr marL="1485900" lvl="2" indent="-342900"/>
            <a:r>
              <a:rPr lang="en-US" dirty="0">
                <a:solidFill>
                  <a:schemeClr val="tx1">
                    <a:lumMod val="50000"/>
                    <a:lumOff val="50000"/>
                  </a:schemeClr>
                </a:solidFill>
                <a:latin typeface="Arial"/>
                <a:cs typeface="Arial"/>
              </a:rPr>
              <a:t>Explore new career options</a:t>
            </a:r>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
        <p:nvSpPr>
          <p:cNvPr id="7" name="TextBox 6">
            <a:extLst>
              <a:ext uri="{FF2B5EF4-FFF2-40B4-BE49-F238E27FC236}">
                <a16:creationId xmlns:a16="http://schemas.microsoft.com/office/drawing/2014/main" id="{B38E8C19-DFA3-490B-AD86-1BE201944A7F}"/>
              </a:ext>
            </a:extLst>
          </p:cNvPr>
          <p:cNvSpPr txBox="1"/>
          <p:nvPr/>
        </p:nvSpPr>
        <p:spPr>
          <a:xfrm>
            <a:off x="7901846" y="5232178"/>
            <a:ext cx="3134606" cy="553998"/>
          </a:xfrm>
          <a:prstGeom prst="rect">
            <a:avLst/>
          </a:prstGeom>
          <a:noFill/>
        </p:spPr>
        <p:txBody>
          <a:bodyPr wrap="square" rtlCol="0">
            <a:spAutoFit/>
          </a:bodyPr>
          <a:lstStyle/>
          <a:p>
            <a:pPr algn="ctr"/>
            <a:r>
              <a:rPr lang="en-US" sz="1000" dirty="0">
                <a:solidFill>
                  <a:srgbClr val="0033A0"/>
                </a:solidFill>
                <a:latin typeface="Arial" panose="020B0604020202020204" pitchFamily="34" charset="0"/>
                <a:cs typeface="Arial" panose="020B0604020202020204" pitchFamily="34" charset="0"/>
              </a:rPr>
              <a:t>*Based on endowment funding for scholarships, enrollment targeted as 15 Engineering/MBA dual degree candidates per year</a:t>
            </a:r>
          </a:p>
        </p:txBody>
      </p:sp>
      <p:pic>
        <p:nvPicPr>
          <p:cNvPr id="6" name="Picture 5" descr="Chart, icon&#10;&#10;Description automatically generated">
            <a:extLst>
              <a:ext uri="{FF2B5EF4-FFF2-40B4-BE49-F238E27FC236}">
                <a16:creationId xmlns:a16="http://schemas.microsoft.com/office/drawing/2014/main" id="{8C956819-3DA2-4D13-8382-F86D773192BF}"/>
              </a:ext>
            </a:extLst>
          </p:cNvPr>
          <p:cNvPicPr>
            <a:picLocks noChangeAspect="1"/>
          </p:cNvPicPr>
          <p:nvPr/>
        </p:nvPicPr>
        <p:blipFill>
          <a:blip r:embed="rId3"/>
          <a:stretch>
            <a:fillRect/>
          </a:stretch>
        </p:blipFill>
        <p:spPr>
          <a:xfrm>
            <a:off x="7406699" y="1269225"/>
            <a:ext cx="4124901" cy="3962953"/>
          </a:xfrm>
          <a:prstGeom prst="rect">
            <a:avLst/>
          </a:prstGeom>
        </p:spPr>
      </p:pic>
    </p:spTree>
    <p:extLst>
      <p:ext uri="{BB962C8B-B14F-4D97-AF65-F5344CB8AC3E}">
        <p14:creationId xmlns:p14="http://schemas.microsoft.com/office/powerpoint/2010/main" val="198847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9" name="Text Placeholder 3">
            <a:extLst>
              <a:ext uri="{FF2B5EF4-FFF2-40B4-BE49-F238E27FC236}">
                <a16:creationId xmlns:a16="http://schemas.microsoft.com/office/drawing/2014/main" id="{845AF258-CB85-4C75-A67F-5284A6A2748A}"/>
              </a:ext>
            </a:extLst>
          </p:cNvPr>
          <p:cNvSpPr txBox="1">
            <a:spLocks/>
          </p:cNvSpPr>
          <p:nvPr/>
        </p:nvSpPr>
        <p:spPr>
          <a:xfrm>
            <a:off x="254000" y="950912"/>
            <a:ext cx="11688763" cy="45497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cs typeface="Arial" panose="020B0604020202020204" pitchFamily="34" charset="0"/>
              </a:rPr>
              <a:t>Transdisciplinary Research Example</a:t>
            </a:r>
          </a:p>
          <a:p>
            <a:endParaRPr lang="en-US" sz="2800" b="1"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Transdisciplinary Education Examples</a:t>
            </a:r>
          </a:p>
          <a:p>
            <a:endParaRPr lang="en-US" sz="2800" dirty="0">
              <a:cs typeface="Arial" panose="020B0604020202020204" pitchFamily="34" charset="0"/>
            </a:endParaRPr>
          </a:p>
          <a:p>
            <a:pPr marL="457200" indent="-457200">
              <a:buFont typeface="Arial" panose="020B0604020202020204" pitchFamily="34" charset="0"/>
              <a:buChar char="•"/>
            </a:pPr>
            <a:r>
              <a:rPr lang="en-US" sz="2800" b="1" dirty="0">
                <a:cs typeface="Arial" panose="020B0604020202020204" pitchFamily="34" charset="0"/>
              </a:rPr>
              <a:t>Searches</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Southern Association of Colleges and Schools Commission on Colleges (SACSCOC)</a:t>
            </a:r>
          </a:p>
          <a:p>
            <a:pPr marL="457200" indent="-457200">
              <a:buFont typeface="Arial" panose="020B0604020202020204" pitchFamily="34" charset="0"/>
              <a:buChar char="•"/>
            </a:pPr>
            <a:endParaRPr lang="en-US" sz="2800" dirty="0">
              <a:cs typeface="Arial" panose="020B0604020202020204" pitchFamily="34" charset="0"/>
            </a:endParaRPr>
          </a:p>
        </p:txBody>
      </p:sp>
      <p:sp>
        <p:nvSpPr>
          <p:cNvPr id="4" name="Text Placeholder 2">
            <a:extLst>
              <a:ext uri="{FF2B5EF4-FFF2-40B4-BE49-F238E27FC236}">
                <a16:creationId xmlns:a16="http://schemas.microsoft.com/office/drawing/2014/main" id="{4BE698AA-2817-44C7-A0A8-438A8793D8F8}"/>
              </a:ext>
            </a:extLst>
          </p:cNvPr>
          <p:cNvSpPr>
            <a:spLocks noGrp="1"/>
          </p:cNvSpPr>
          <p:nvPr>
            <p:ph type="body" sz="quarter" idx="13"/>
          </p:nvPr>
        </p:nvSpPr>
        <p:spPr>
          <a:xfrm>
            <a:off x="254000" y="283943"/>
            <a:ext cx="11277600" cy="230836"/>
          </a:xfrm>
        </p:spPr>
        <p:txBody>
          <a:bodyPr/>
          <a:lstStyle/>
          <a:p>
            <a:r>
              <a:rPr lang="en-US" dirty="0"/>
              <a:t>Provost Report</a:t>
            </a:r>
          </a:p>
        </p:txBody>
      </p:sp>
    </p:spTree>
    <p:extLst>
      <p:ext uri="{BB962C8B-B14F-4D97-AF65-F5344CB8AC3E}">
        <p14:creationId xmlns:p14="http://schemas.microsoft.com/office/powerpoint/2010/main" val="354107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searches</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548983" y="1003381"/>
            <a:ext cx="11094032" cy="4987009"/>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lumMod val="65000"/>
                    <a:lumOff val="35000"/>
                  </a:schemeClr>
                </a:solidFill>
                <a:latin typeface="Arial"/>
                <a:cs typeface="Arial"/>
              </a:rPr>
              <a:t>Dean, College of Arts and Sciences</a:t>
            </a:r>
          </a:p>
          <a:p>
            <a:pPr marL="1028700" lvl="1" indent="-342900"/>
            <a:r>
              <a:rPr lang="en-US" dirty="0">
                <a:solidFill>
                  <a:schemeClr val="tx1">
                    <a:lumMod val="50000"/>
                    <a:lumOff val="50000"/>
                  </a:schemeClr>
                </a:solidFill>
                <a:latin typeface="Arial"/>
                <a:cs typeface="Arial"/>
              </a:rPr>
              <a:t>Search committee co-chairs: Jay Miller and Carrie Oser</a:t>
            </a: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r>
              <a:rPr lang="en-US" sz="2800" dirty="0">
                <a:solidFill>
                  <a:schemeClr val="tx1">
                    <a:lumMod val="65000"/>
                    <a:lumOff val="35000"/>
                  </a:schemeClr>
                </a:solidFill>
                <a:latin typeface="Arial"/>
                <a:cs typeface="Arial"/>
              </a:rPr>
              <a:t>Dean, Graduate School and Associate Provost for Graduate and Professional Education</a:t>
            </a:r>
          </a:p>
          <a:p>
            <a:pPr marL="1028700" lvl="1" indent="-342900"/>
            <a:r>
              <a:rPr lang="en-US" dirty="0">
                <a:solidFill>
                  <a:schemeClr val="tx1">
                    <a:lumMod val="50000"/>
                    <a:lumOff val="50000"/>
                  </a:schemeClr>
                </a:solidFill>
                <a:latin typeface="Arial"/>
                <a:cs typeface="Arial"/>
              </a:rPr>
              <a:t>Search committee co-chairs: Scott Lephart and Corrine Williams</a:t>
            </a:r>
          </a:p>
          <a:p>
            <a:pPr lvl="1" indent="0">
              <a:buNone/>
            </a:pPr>
            <a:endParaRPr lang="en-US" dirty="0">
              <a:solidFill>
                <a:schemeClr val="tx1">
                  <a:lumMod val="50000"/>
                  <a:lumOff val="50000"/>
                </a:schemeClr>
              </a:solidFill>
              <a:latin typeface="Arial"/>
              <a:cs typeface="Arial"/>
            </a:endParaRPr>
          </a:p>
          <a:p>
            <a:r>
              <a:rPr lang="en-US" sz="2800" dirty="0">
                <a:solidFill>
                  <a:schemeClr val="tx1">
                    <a:lumMod val="65000"/>
                    <a:lumOff val="35000"/>
                  </a:schemeClr>
                </a:solidFill>
                <a:latin typeface="Arial"/>
                <a:cs typeface="Arial"/>
              </a:rPr>
              <a:t>Dean, College of Nursing</a:t>
            </a:r>
          </a:p>
          <a:p>
            <a:pPr marL="1028700" lvl="1" indent="-342900"/>
            <a:r>
              <a:rPr lang="en-US" dirty="0">
                <a:solidFill>
                  <a:schemeClr val="tx1">
                    <a:lumMod val="50000"/>
                    <a:lumOff val="50000"/>
                  </a:schemeClr>
                </a:solidFill>
                <a:latin typeface="Arial"/>
                <a:cs typeface="Arial"/>
              </a:rPr>
              <a:t>Search committee co-chairs: pending</a:t>
            </a:r>
          </a:p>
          <a:p>
            <a:endParaRPr lang="en-US" dirty="0">
              <a:solidFill>
                <a:schemeClr val="tx1">
                  <a:lumMod val="65000"/>
                  <a:lumOff val="35000"/>
                </a:schemeClr>
              </a:solidFill>
              <a:latin typeface="Arial"/>
              <a:cs typeface="Arial"/>
            </a:endParaRPr>
          </a:p>
          <a:p>
            <a:r>
              <a:rPr lang="en-US" sz="2800" dirty="0">
                <a:solidFill>
                  <a:schemeClr val="tx1">
                    <a:lumMod val="65000"/>
                    <a:lumOff val="35000"/>
                  </a:schemeClr>
                </a:solidFill>
                <a:latin typeface="Arial"/>
                <a:cs typeface="Arial"/>
              </a:rPr>
              <a:t>Associate Provost for Faculty Advancement</a:t>
            </a:r>
          </a:p>
          <a:p>
            <a:pPr marL="1028700" lvl="1" indent="-342900"/>
            <a:r>
              <a:rPr lang="en-US" dirty="0">
                <a:solidFill>
                  <a:schemeClr val="tx1">
                    <a:lumMod val="50000"/>
                    <a:lumOff val="50000"/>
                  </a:schemeClr>
                </a:solidFill>
                <a:latin typeface="Arial"/>
                <a:cs typeface="Arial"/>
              </a:rPr>
              <a:t>Search committee co-chairs: Katie Cardarelli and Mark Shanda</a:t>
            </a:r>
          </a:p>
          <a:p>
            <a:pPr marL="1028700" lvl="1" indent="-342900"/>
            <a:endParaRPr lang="en-US" dirty="0">
              <a:solidFill>
                <a:schemeClr val="tx1">
                  <a:lumMod val="65000"/>
                  <a:lumOff val="35000"/>
                </a:schemeClr>
              </a:solidFill>
              <a:latin typeface="Arial"/>
              <a:cs typeface="Arial"/>
            </a:endParaRPr>
          </a:p>
          <a:p>
            <a:r>
              <a:rPr lang="en-US" sz="2800" dirty="0" err="1">
                <a:solidFill>
                  <a:schemeClr val="tx1">
                    <a:lumMod val="65000"/>
                    <a:lumOff val="35000"/>
                  </a:schemeClr>
                </a:solidFill>
                <a:latin typeface="Arial"/>
                <a:cs typeface="Arial"/>
              </a:rPr>
              <a:t>Chellgren</a:t>
            </a:r>
            <a:r>
              <a:rPr lang="en-US" sz="2800" dirty="0">
                <a:solidFill>
                  <a:schemeClr val="tx1">
                    <a:lumMod val="65000"/>
                    <a:lumOff val="35000"/>
                  </a:schemeClr>
                </a:solidFill>
                <a:latin typeface="Arial"/>
                <a:cs typeface="Arial"/>
              </a:rPr>
              <a:t> Chair and Director, </a:t>
            </a:r>
            <a:r>
              <a:rPr lang="en-US" sz="2800" dirty="0" err="1">
                <a:solidFill>
                  <a:schemeClr val="tx1">
                    <a:lumMod val="65000"/>
                    <a:lumOff val="35000"/>
                  </a:schemeClr>
                </a:solidFill>
                <a:latin typeface="Arial"/>
                <a:cs typeface="Arial"/>
              </a:rPr>
              <a:t>Chellgren</a:t>
            </a:r>
            <a:r>
              <a:rPr lang="en-US" sz="2800" dirty="0">
                <a:solidFill>
                  <a:schemeClr val="tx1">
                    <a:lumMod val="65000"/>
                    <a:lumOff val="35000"/>
                  </a:schemeClr>
                </a:solidFill>
                <a:latin typeface="Arial"/>
                <a:cs typeface="Arial"/>
              </a:rPr>
              <a:t> Center for Undergraduate Excellence</a:t>
            </a:r>
          </a:p>
          <a:p>
            <a:pPr marL="1028700" lvl="1" indent="-342900"/>
            <a:r>
              <a:rPr lang="en-US" dirty="0">
                <a:solidFill>
                  <a:schemeClr val="tx1">
                    <a:lumMod val="50000"/>
                    <a:lumOff val="50000"/>
                  </a:schemeClr>
                </a:solidFill>
                <a:latin typeface="Arial"/>
                <a:cs typeface="Arial"/>
              </a:rPr>
              <a:t>Search committee chair: Sue Roberts</a:t>
            </a:r>
          </a:p>
          <a:p>
            <a:pPr lvl="1" indent="0">
              <a:buNone/>
            </a:pPr>
            <a:endParaRPr lang="en-US" dirty="0">
              <a:solidFill>
                <a:schemeClr val="tx1">
                  <a:lumMod val="50000"/>
                  <a:lumOff val="50000"/>
                </a:schemeClr>
              </a:solidFill>
              <a:latin typeface="Arial"/>
              <a:cs typeface="Arial"/>
            </a:endParaRPr>
          </a:p>
          <a:p>
            <a:r>
              <a:rPr lang="en-US" sz="2800" dirty="0">
                <a:solidFill>
                  <a:schemeClr val="tx1">
                    <a:lumMod val="65000"/>
                    <a:lumOff val="35000"/>
                  </a:schemeClr>
                </a:solidFill>
                <a:latin typeface="Arial"/>
                <a:cs typeface="Arial"/>
              </a:rPr>
              <a:t>Associate Vice President/Associate Provost for Diverse Faculty Success</a:t>
            </a:r>
          </a:p>
          <a:p>
            <a:pPr lvl="1" indent="0">
              <a:buNone/>
            </a:pPr>
            <a:endParaRPr lang="en-US" dirty="0">
              <a:solidFill>
                <a:schemeClr val="tx1">
                  <a:lumMod val="50000"/>
                  <a:lumOff val="50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Tree>
    <p:extLst>
      <p:ext uri="{BB962C8B-B14F-4D97-AF65-F5344CB8AC3E}">
        <p14:creationId xmlns:p14="http://schemas.microsoft.com/office/powerpoint/2010/main" val="364064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9" name="Text Placeholder 3">
            <a:extLst>
              <a:ext uri="{FF2B5EF4-FFF2-40B4-BE49-F238E27FC236}">
                <a16:creationId xmlns:a16="http://schemas.microsoft.com/office/drawing/2014/main" id="{845AF258-CB85-4C75-A67F-5284A6A2748A}"/>
              </a:ext>
            </a:extLst>
          </p:cNvPr>
          <p:cNvSpPr txBox="1">
            <a:spLocks/>
          </p:cNvSpPr>
          <p:nvPr/>
        </p:nvSpPr>
        <p:spPr>
          <a:xfrm>
            <a:off x="251618" y="950912"/>
            <a:ext cx="11688763" cy="45497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cs typeface="Arial" panose="020B0604020202020204" pitchFamily="34" charset="0"/>
              </a:rPr>
              <a:t>Transdisciplinary Research Example</a:t>
            </a:r>
          </a:p>
          <a:p>
            <a:endParaRPr lang="en-US" sz="2800" b="1"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Transdisciplinary Education Examples</a:t>
            </a:r>
          </a:p>
          <a:p>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Searches</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b="1" dirty="0">
                <a:cs typeface="Arial" panose="020B0604020202020204" pitchFamily="34" charset="0"/>
              </a:rPr>
              <a:t>Southern Association of Colleges and Schools Commission on Colleges (SACSCOC)</a:t>
            </a:r>
          </a:p>
          <a:p>
            <a:pPr marL="457200" indent="-457200">
              <a:buFont typeface="Arial" panose="020B0604020202020204" pitchFamily="34" charset="0"/>
              <a:buChar char="•"/>
            </a:pPr>
            <a:endParaRPr lang="en-US" sz="2800" dirty="0">
              <a:cs typeface="Arial" panose="020B0604020202020204" pitchFamily="34" charset="0"/>
            </a:endParaRPr>
          </a:p>
        </p:txBody>
      </p:sp>
      <p:sp>
        <p:nvSpPr>
          <p:cNvPr id="4" name="Text Placeholder 2">
            <a:extLst>
              <a:ext uri="{FF2B5EF4-FFF2-40B4-BE49-F238E27FC236}">
                <a16:creationId xmlns:a16="http://schemas.microsoft.com/office/drawing/2014/main" id="{4BE698AA-2817-44C7-A0A8-438A8793D8F8}"/>
              </a:ext>
            </a:extLst>
          </p:cNvPr>
          <p:cNvSpPr>
            <a:spLocks noGrp="1"/>
          </p:cNvSpPr>
          <p:nvPr>
            <p:ph type="body" sz="quarter" idx="13"/>
          </p:nvPr>
        </p:nvSpPr>
        <p:spPr>
          <a:xfrm>
            <a:off x="254000" y="283943"/>
            <a:ext cx="11277600" cy="230836"/>
          </a:xfrm>
        </p:spPr>
        <p:txBody>
          <a:bodyPr/>
          <a:lstStyle/>
          <a:p>
            <a:r>
              <a:rPr lang="en-US" dirty="0"/>
              <a:t>Provost Report</a:t>
            </a:r>
          </a:p>
        </p:txBody>
      </p:sp>
    </p:spTree>
    <p:extLst>
      <p:ext uri="{BB962C8B-B14F-4D97-AF65-F5344CB8AC3E}">
        <p14:creationId xmlns:p14="http://schemas.microsoft.com/office/powerpoint/2010/main" val="44933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723A17-E2CA-4203-8202-14AFEF3C3773}"/>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QUALITY ENHANCEMENT PLAN (QEP)</a:t>
            </a:r>
            <a:endParaRPr lang="en-US" dirty="0"/>
          </a:p>
        </p:txBody>
      </p:sp>
      <p:sp>
        <p:nvSpPr>
          <p:cNvPr id="5" name="Text Placeholder 4">
            <a:extLst>
              <a:ext uri="{FF2B5EF4-FFF2-40B4-BE49-F238E27FC236}">
                <a16:creationId xmlns:a16="http://schemas.microsoft.com/office/drawing/2014/main" id="{3663B1B8-401A-46E5-97FF-8DABC8174498}"/>
              </a:ext>
            </a:extLst>
          </p:cNvPr>
          <p:cNvSpPr txBox="1">
            <a:spLocks/>
          </p:cNvSpPr>
          <p:nvPr/>
        </p:nvSpPr>
        <p:spPr>
          <a:xfrm>
            <a:off x="548984" y="1021333"/>
            <a:ext cx="11094032" cy="51404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solidFill>
                  <a:schemeClr val="tx1">
                    <a:lumMod val="65000"/>
                    <a:lumOff val="35000"/>
                  </a:schemeClr>
                </a:solidFill>
                <a:latin typeface="Arial"/>
                <a:cs typeface="Arial"/>
              </a:rPr>
              <a:t>Broad engagement and input on Quality Enhancement Plan (QEP) topics resulted in 18 broad potential themes</a:t>
            </a:r>
          </a:p>
          <a:p>
            <a:pPr marL="342900" indent="-342900">
              <a:buFont typeface="Arial" panose="020B0604020202020204" pitchFamily="34" charset="0"/>
              <a:buChar char="•"/>
            </a:pPr>
            <a:r>
              <a:rPr lang="en-US" sz="2800" dirty="0">
                <a:solidFill>
                  <a:schemeClr val="tx1">
                    <a:lumMod val="65000"/>
                    <a:lumOff val="35000"/>
                  </a:schemeClr>
                </a:solidFill>
                <a:latin typeface="Arial"/>
                <a:cs typeface="Arial"/>
              </a:rPr>
              <a:t>Five themes emerged as most aligned to Strategic Plan</a:t>
            </a:r>
          </a:p>
          <a:p>
            <a:pPr marL="342900" indent="-342900">
              <a:buFont typeface="Arial" panose="020B0604020202020204" pitchFamily="34" charset="0"/>
              <a:buChar char="•"/>
            </a:pPr>
            <a:r>
              <a:rPr lang="en-US" sz="2800" dirty="0">
                <a:solidFill>
                  <a:schemeClr val="tx1">
                    <a:lumMod val="65000"/>
                    <a:lumOff val="35000"/>
                  </a:schemeClr>
                </a:solidFill>
                <a:latin typeface="Arial"/>
                <a:cs typeface="Arial"/>
              </a:rPr>
              <a:t>Campus-wide survey launched for feedback regarding these themes</a:t>
            </a:r>
          </a:p>
          <a:p>
            <a:pPr marL="1028700" lvl="1" indent="-342900"/>
            <a:r>
              <a:rPr lang="en-US" sz="2700" dirty="0">
                <a:solidFill>
                  <a:schemeClr val="tx1">
                    <a:lumMod val="50000"/>
                    <a:lumOff val="50000"/>
                  </a:schemeClr>
                </a:solidFill>
                <a:latin typeface="Arial"/>
                <a:cs typeface="Arial"/>
              </a:rPr>
              <a:t>Ran from November 16-December 3, 2021</a:t>
            </a:r>
          </a:p>
          <a:p>
            <a:pPr marL="1028700" lvl="1" indent="-342900"/>
            <a:r>
              <a:rPr lang="en-US" sz="2700" dirty="0">
                <a:solidFill>
                  <a:schemeClr val="tx1">
                    <a:lumMod val="50000"/>
                    <a:lumOff val="50000"/>
                  </a:schemeClr>
                </a:solidFill>
                <a:latin typeface="Arial"/>
                <a:cs typeface="Arial"/>
              </a:rPr>
              <a:t>Publicized in two campus-wide messages from President Capilouto</a:t>
            </a:r>
          </a:p>
          <a:p>
            <a:pPr marL="1028700" lvl="1" indent="-342900"/>
            <a:r>
              <a:rPr lang="en-US" sz="2700" dirty="0">
                <a:solidFill>
                  <a:schemeClr val="tx1">
                    <a:lumMod val="50000"/>
                    <a:lumOff val="50000"/>
                  </a:schemeClr>
                </a:solidFill>
                <a:latin typeface="Arial"/>
                <a:cs typeface="Arial"/>
              </a:rPr>
              <a:t>Received hundreds of responses</a:t>
            </a:r>
            <a:endParaRPr lang="en-US" sz="2700"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Tree>
    <p:extLst>
      <p:ext uri="{BB962C8B-B14F-4D97-AF65-F5344CB8AC3E}">
        <p14:creationId xmlns:p14="http://schemas.microsoft.com/office/powerpoint/2010/main" val="175972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723A17-E2CA-4203-8202-14AFEF3C3773}"/>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QUALITY ENHANCEMENT PLAN (QEP)</a:t>
            </a:r>
            <a:endParaRPr lang="en-US" dirty="0"/>
          </a:p>
        </p:txBody>
      </p:sp>
      <p:sp>
        <p:nvSpPr>
          <p:cNvPr id="5" name="Text Placeholder 4">
            <a:extLst>
              <a:ext uri="{FF2B5EF4-FFF2-40B4-BE49-F238E27FC236}">
                <a16:creationId xmlns:a16="http://schemas.microsoft.com/office/drawing/2014/main" id="{3663B1B8-401A-46E5-97FF-8DABC8174498}"/>
              </a:ext>
            </a:extLst>
          </p:cNvPr>
          <p:cNvSpPr txBox="1">
            <a:spLocks/>
          </p:cNvSpPr>
          <p:nvPr/>
        </p:nvSpPr>
        <p:spPr>
          <a:xfrm>
            <a:off x="548984" y="1021333"/>
            <a:ext cx="11094032" cy="49400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solidFill>
                  <a:schemeClr val="tx1">
                    <a:lumMod val="65000"/>
                    <a:lumOff val="35000"/>
                  </a:schemeClr>
                </a:solidFill>
                <a:latin typeface="Arial"/>
                <a:cs typeface="Arial"/>
              </a:rPr>
              <a:t>Our QEP will focus on </a:t>
            </a:r>
            <a:r>
              <a:rPr lang="en-US" sz="2800" b="1" u="sng" dirty="0">
                <a:solidFill>
                  <a:schemeClr val="tx1">
                    <a:lumMod val="65000"/>
                    <a:lumOff val="35000"/>
                  </a:schemeClr>
                </a:solidFill>
                <a:latin typeface="Arial"/>
                <a:cs typeface="Arial"/>
              </a:rPr>
              <a:t>T</a:t>
            </a:r>
            <a:r>
              <a:rPr lang="en-US" sz="2800" dirty="0">
                <a:solidFill>
                  <a:schemeClr val="tx1">
                    <a:lumMod val="65000"/>
                    <a:lumOff val="35000"/>
                  </a:schemeClr>
                </a:solidFill>
                <a:latin typeface="Arial"/>
                <a:cs typeface="Arial"/>
              </a:rPr>
              <a:t>ransdisciplinary </a:t>
            </a:r>
            <a:r>
              <a:rPr lang="en-US" sz="2800" b="1" u="sng" dirty="0">
                <a:solidFill>
                  <a:schemeClr val="tx1">
                    <a:lumMod val="65000"/>
                    <a:lumOff val="35000"/>
                  </a:schemeClr>
                </a:solidFill>
                <a:latin typeface="Arial"/>
                <a:cs typeface="Arial"/>
              </a:rPr>
              <a:t>E</a:t>
            </a:r>
            <a:r>
              <a:rPr lang="en-US" sz="2800" dirty="0">
                <a:solidFill>
                  <a:schemeClr val="tx1">
                    <a:lumMod val="65000"/>
                    <a:lumOff val="35000"/>
                  </a:schemeClr>
                </a:solidFill>
                <a:latin typeface="Arial"/>
                <a:cs typeface="Arial"/>
              </a:rPr>
              <a:t>ducational approaches to advance </a:t>
            </a:r>
            <a:r>
              <a:rPr lang="en-US" sz="2800" b="1" u="sng" dirty="0">
                <a:solidFill>
                  <a:schemeClr val="tx1">
                    <a:lumMod val="65000"/>
                    <a:lumOff val="35000"/>
                  </a:schemeClr>
                </a:solidFill>
                <a:latin typeface="Arial"/>
                <a:cs typeface="Arial"/>
              </a:rPr>
              <a:t>K</a:t>
            </a:r>
            <a:r>
              <a:rPr lang="en-US" sz="2800" dirty="0">
                <a:solidFill>
                  <a:schemeClr val="tx1">
                    <a:lumMod val="65000"/>
                    <a:lumOff val="35000"/>
                  </a:schemeClr>
                </a:solidFill>
                <a:latin typeface="Arial"/>
                <a:cs typeface="Arial"/>
              </a:rPr>
              <a:t>entucky (TEK)</a:t>
            </a:r>
            <a:endParaRPr lang="en-US" sz="2300" dirty="0">
              <a:solidFill>
                <a:schemeClr val="tx1">
                  <a:lumMod val="50000"/>
                  <a:lumOff val="50000"/>
                </a:schemeClr>
              </a:solidFill>
              <a:latin typeface="Arial"/>
              <a:cs typeface="Arial"/>
            </a:endParaRPr>
          </a:p>
          <a:p>
            <a:pPr marL="342900" indent="-342900">
              <a:buFont typeface="Arial" panose="020B0604020202020204" pitchFamily="34" charset="0"/>
              <a:buChar char="•"/>
            </a:pPr>
            <a:r>
              <a:rPr lang="en-US" sz="2800" dirty="0">
                <a:solidFill>
                  <a:schemeClr val="tx1">
                    <a:lumMod val="65000"/>
                    <a:lumOff val="35000"/>
                  </a:schemeClr>
                </a:solidFill>
                <a:latin typeface="Arial"/>
                <a:cs typeface="Arial"/>
              </a:rPr>
              <a:t>Previously successful in the research enterprise, TEK will apply a transdisciplinary approach to tackling issues around student learning and outcomes:</a:t>
            </a:r>
          </a:p>
          <a:p>
            <a:pPr marL="1028700" lvl="1" indent="-342900"/>
            <a:r>
              <a:rPr lang="en-US" sz="2700" dirty="0">
                <a:solidFill>
                  <a:schemeClr val="tx1">
                    <a:lumMod val="50000"/>
                    <a:lumOff val="50000"/>
                  </a:schemeClr>
                </a:solidFill>
                <a:latin typeface="Arial"/>
                <a:cs typeface="Arial"/>
              </a:rPr>
              <a:t>Creation of programs that have impact and can be integrated with our research and community-wide service efforts</a:t>
            </a:r>
          </a:p>
          <a:p>
            <a:pPr marL="1028700" lvl="1" indent="-342900"/>
            <a:r>
              <a:rPr lang="en-US" sz="2700" dirty="0">
                <a:solidFill>
                  <a:schemeClr val="tx1">
                    <a:lumMod val="50000"/>
                    <a:lumOff val="50000"/>
                  </a:schemeClr>
                </a:solidFill>
                <a:latin typeface="Arial"/>
                <a:cs typeface="Arial"/>
              </a:rPr>
              <a:t>Help students learn and think about real-world problems or themes with a transdisciplinary approach</a:t>
            </a:r>
          </a:p>
          <a:p>
            <a:pPr marL="342900" indent="-342900">
              <a:buFont typeface="Arial" panose="020B0604020202020204" pitchFamily="34" charset="0"/>
              <a:buChar char="•"/>
            </a:pPr>
            <a:r>
              <a:rPr lang="en-US" sz="2800" dirty="0">
                <a:solidFill>
                  <a:schemeClr val="tx1">
                    <a:lumMod val="65000"/>
                    <a:lumOff val="35000"/>
                  </a:schemeClr>
                </a:solidFill>
                <a:latin typeface="Arial"/>
                <a:cs typeface="Arial"/>
              </a:rPr>
              <a:t>Implementation team will be formed to develop the QEP</a:t>
            </a:r>
            <a:endParaRPr lang="en-US" dirty="0">
              <a:solidFill>
                <a:schemeClr val="tx1">
                  <a:lumMod val="50000"/>
                  <a:lumOff val="50000"/>
                </a:schemeClr>
              </a:solidFill>
              <a:latin typeface="Arial"/>
              <a:cs typeface="Arial"/>
            </a:endParaRPr>
          </a:p>
          <a:p>
            <a:pPr marL="1485900" lvl="2"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Tree>
    <p:extLst>
      <p:ext uri="{BB962C8B-B14F-4D97-AF65-F5344CB8AC3E}">
        <p14:creationId xmlns:p14="http://schemas.microsoft.com/office/powerpoint/2010/main" val="252457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723A17-E2CA-4203-8202-14AFEF3C3773}"/>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Reaffirmation timeline</a:t>
            </a:r>
            <a:endParaRPr lang="en-US" dirty="0"/>
          </a:p>
        </p:txBody>
      </p:sp>
      <p:pic>
        <p:nvPicPr>
          <p:cNvPr id="4" name="Picture 3" descr="Timeline&#10;&#10;Description automatically generated">
            <a:extLst>
              <a:ext uri="{FF2B5EF4-FFF2-40B4-BE49-F238E27FC236}">
                <a16:creationId xmlns:a16="http://schemas.microsoft.com/office/drawing/2014/main" id="{C441A381-E564-42E2-83A7-ECA7D01952DC}"/>
              </a:ext>
            </a:extLst>
          </p:cNvPr>
          <p:cNvPicPr>
            <a:picLocks noChangeAspect="1"/>
          </p:cNvPicPr>
          <p:nvPr/>
        </p:nvPicPr>
        <p:blipFill>
          <a:blip r:embed="rId2"/>
          <a:stretch>
            <a:fillRect/>
          </a:stretch>
        </p:blipFill>
        <p:spPr>
          <a:xfrm>
            <a:off x="1380467" y="594917"/>
            <a:ext cx="9431066" cy="5668166"/>
          </a:xfrm>
          <a:prstGeom prst="rect">
            <a:avLst/>
          </a:prstGeom>
        </p:spPr>
      </p:pic>
    </p:spTree>
    <p:extLst>
      <p:ext uri="{BB962C8B-B14F-4D97-AF65-F5344CB8AC3E}">
        <p14:creationId xmlns:p14="http://schemas.microsoft.com/office/powerpoint/2010/main" val="311544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research example</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548984" y="1525981"/>
            <a:ext cx="11094032" cy="380603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solidFill>
                  <a:schemeClr val="tx1">
                    <a:lumMod val="65000"/>
                    <a:lumOff val="35000"/>
                  </a:schemeClr>
                </a:solidFill>
                <a:latin typeface="Arial"/>
                <a:cs typeface="Arial"/>
              </a:rPr>
              <a:t>Which of the following is true regarding coffee?</a:t>
            </a:r>
          </a:p>
          <a:p>
            <a:pPr algn="ctr"/>
            <a:endParaRPr lang="en-US" sz="2800" dirty="0">
              <a:solidFill>
                <a:schemeClr val="tx1">
                  <a:lumMod val="65000"/>
                  <a:lumOff val="35000"/>
                </a:schemeClr>
              </a:solidFill>
              <a:latin typeface="Arial"/>
              <a:cs typeface="Arial"/>
            </a:endParaRPr>
          </a:p>
          <a:p>
            <a:pPr marL="457200" indent="-457200">
              <a:buFont typeface="+mj-lt"/>
              <a:buAutoNum type="alphaUcPeriod"/>
            </a:pPr>
            <a:r>
              <a:rPr lang="en-US" dirty="0">
                <a:solidFill>
                  <a:schemeClr val="tx1">
                    <a:lumMod val="65000"/>
                    <a:lumOff val="35000"/>
                  </a:schemeClr>
                </a:solidFill>
                <a:latin typeface="Arial"/>
                <a:cs typeface="Arial"/>
              </a:rPr>
              <a:t>Caffeine content increases with roasting. </a:t>
            </a:r>
          </a:p>
          <a:p>
            <a:pPr marL="457200" indent="-457200">
              <a:buFont typeface="+mj-lt"/>
              <a:buAutoNum type="alphaUcPeriod"/>
            </a:pPr>
            <a:r>
              <a:rPr lang="en-US" dirty="0">
                <a:solidFill>
                  <a:schemeClr val="tx1">
                    <a:lumMod val="65000"/>
                    <a:lumOff val="35000"/>
                  </a:schemeClr>
                </a:solidFill>
                <a:latin typeface="Arial"/>
                <a:cs typeface="Arial"/>
              </a:rPr>
              <a:t>Polyphenols and caffeine content may decrease with roasting.</a:t>
            </a:r>
          </a:p>
          <a:p>
            <a:pPr marL="457200" indent="-457200">
              <a:buFont typeface="+mj-lt"/>
              <a:buAutoNum type="alphaUcPeriod"/>
            </a:pPr>
            <a:r>
              <a:rPr lang="en-US" dirty="0">
                <a:solidFill>
                  <a:schemeClr val="tx1">
                    <a:lumMod val="65000"/>
                    <a:lumOff val="35000"/>
                  </a:schemeClr>
                </a:solidFill>
                <a:latin typeface="Arial"/>
                <a:cs typeface="Arial"/>
              </a:rPr>
              <a:t>Half life of caffeine is </a:t>
            </a:r>
            <a:r>
              <a:rPr lang="en-US">
                <a:solidFill>
                  <a:schemeClr val="tx1">
                    <a:lumMod val="65000"/>
                    <a:lumOff val="35000"/>
                  </a:schemeClr>
                </a:solidFill>
                <a:latin typeface="Arial"/>
                <a:cs typeface="Arial"/>
              </a:rPr>
              <a:t>affected by </a:t>
            </a:r>
            <a:r>
              <a:rPr lang="en-US" dirty="0">
                <a:solidFill>
                  <a:schemeClr val="tx1">
                    <a:lumMod val="65000"/>
                    <a:lumOff val="35000"/>
                  </a:schemeClr>
                </a:solidFill>
                <a:latin typeface="Arial"/>
                <a:cs typeface="Arial"/>
              </a:rPr>
              <a:t>genetics, age and smoking. </a:t>
            </a:r>
          </a:p>
          <a:p>
            <a:pPr marL="457200" indent="-457200">
              <a:buFont typeface="+mj-lt"/>
              <a:buAutoNum type="alphaUcPeriod"/>
            </a:pPr>
            <a:r>
              <a:rPr lang="en-US" dirty="0">
                <a:solidFill>
                  <a:schemeClr val="tx1">
                    <a:lumMod val="65000"/>
                    <a:lumOff val="35000"/>
                  </a:schemeClr>
                </a:solidFill>
                <a:latin typeface="Arial"/>
                <a:cs typeface="Arial"/>
              </a:rPr>
              <a:t>A and C are true.</a:t>
            </a:r>
          </a:p>
          <a:p>
            <a:pPr marL="457200" indent="-457200">
              <a:buFont typeface="+mj-lt"/>
              <a:buAutoNum type="alphaUcPeriod"/>
            </a:pPr>
            <a:r>
              <a:rPr lang="en-US" dirty="0">
                <a:solidFill>
                  <a:schemeClr val="tx1">
                    <a:lumMod val="65000"/>
                    <a:lumOff val="35000"/>
                  </a:schemeClr>
                </a:solidFill>
                <a:latin typeface="Arial"/>
                <a:cs typeface="Arial"/>
              </a:rPr>
              <a:t>B and C are true.</a:t>
            </a:r>
          </a:p>
          <a:p>
            <a:endParaRPr lang="en-US" dirty="0">
              <a:solidFill>
                <a:schemeClr val="tx1">
                  <a:lumMod val="65000"/>
                  <a:lumOff val="35000"/>
                </a:schemeClr>
              </a:solidFill>
              <a:highlight>
                <a:srgbClr val="FFFFFF"/>
              </a:highlight>
            </a:endParaRPr>
          </a:p>
        </p:txBody>
      </p:sp>
    </p:spTree>
    <p:extLst>
      <p:ext uri="{BB962C8B-B14F-4D97-AF65-F5344CB8AC3E}">
        <p14:creationId xmlns:p14="http://schemas.microsoft.com/office/powerpoint/2010/main" val="359690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723A17-E2CA-4203-8202-14AFEF3C3773}"/>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Compliance certification timeline</a:t>
            </a:r>
            <a:endParaRPr lang="en-US" dirty="0"/>
          </a:p>
        </p:txBody>
      </p:sp>
      <p:pic>
        <p:nvPicPr>
          <p:cNvPr id="7" name="Picture 6">
            <a:extLst>
              <a:ext uri="{FF2B5EF4-FFF2-40B4-BE49-F238E27FC236}">
                <a16:creationId xmlns:a16="http://schemas.microsoft.com/office/drawing/2014/main" id="{CC9A962E-E024-448E-A210-D66594506A08}"/>
              </a:ext>
            </a:extLst>
          </p:cNvPr>
          <p:cNvPicPr>
            <a:picLocks noChangeAspect="1"/>
          </p:cNvPicPr>
          <p:nvPr/>
        </p:nvPicPr>
        <p:blipFill>
          <a:blip r:embed="rId2"/>
          <a:stretch>
            <a:fillRect/>
          </a:stretch>
        </p:blipFill>
        <p:spPr>
          <a:xfrm>
            <a:off x="1661493" y="699706"/>
            <a:ext cx="8869013" cy="5458587"/>
          </a:xfrm>
          <a:prstGeom prst="rect">
            <a:avLst/>
          </a:prstGeom>
        </p:spPr>
      </p:pic>
    </p:spTree>
    <p:extLst>
      <p:ext uri="{BB962C8B-B14F-4D97-AF65-F5344CB8AC3E}">
        <p14:creationId xmlns:p14="http://schemas.microsoft.com/office/powerpoint/2010/main" val="129306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9" name="Text Placeholder 3">
            <a:extLst>
              <a:ext uri="{FF2B5EF4-FFF2-40B4-BE49-F238E27FC236}">
                <a16:creationId xmlns:a16="http://schemas.microsoft.com/office/drawing/2014/main" id="{845AF258-CB85-4C75-A67F-5284A6A2748A}"/>
              </a:ext>
            </a:extLst>
          </p:cNvPr>
          <p:cNvSpPr txBox="1">
            <a:spLocks/>
          </p:cNvSpPr>
          <p:nvPr/>
        </p:nvSpPr>
        <p:spPr>
          <a:xfrm>
            <a:off x="254000" y="950912"/>
            <a:ext cx="11688763" cy="45497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1" dirty="0">
                <a:cs typeface="Arial" panose="020B0604020202020204" pitchFamily="34" charset="0"/>
              </a:rPr>
              <a:t>Transdisciplinary Research Example</a:t>
            </a:r>
          </a:p>
          <a:p>
            <a:endParaRPr lang="en-US" sz="2800" b="1"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Transdisciplinary Education Examples</a:t>
            </a:r>
          </a:p>
          <a:p>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Searches</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Southern Association of Colleges and Schools Commission on Colleges (SACSCOC)</a:t>
            </a:r>
          </a:p>
          <a:p>
            <a:pPr marL="457200" indent="-457200">
              <a:buFont typeface="Arial" panose="020B0604020202020204" pitchFamily="34" charset="0"/>
              <a:buChar char="•"/>
            </a:pPr>
            <a:endParaRPr lang="en-US" sz="2800" dirty="0">
              <a:cs typeface="Arial" panose="020B0604020202020204" pitchFamily="34" charset="0"/>
            </a:endParaRPr>
          </a:p>
        </p:txBody>
      </p:sp>
      <p:sp>
        <p:nvSpPr>
          <p:cNvPr id="4" name="Text Placeholder 2">
            <a:extLst>
              <a:ext uri="{FF2B5EF4-FFF2-40B4-BE49-F238E27FC236}">
                <a16:creationId xmlns:a16="http://schemas.microsoft.com/office/drawing/2014/main" id="{4BE698AA-2817-44C7-A0A8-438A8793D8F8}"/>
              </a:ext>
            </a:extLst>
          </p:cNvPr>
          <p:cNvSpPr>
            <a:spLocks noGrp="1"/>
          </p:cNvSpPr>
          <p:nvPr>
            <p:ph type="body" sz="quarter" idx="13"/>
          </p:nvPr>
        </p:nvSpPr>
        <p:spPr>
          <a:xfrm>
            <a:off x="254000" y="283943"/>
            <a:ext cx="11277600" cy="230836"/>
          </a:xfrm>
        </p:spPr>
        <p:txBody>
          <a:bodyPr/>
          <a:lstStyle/>
          <a:p>
            <a:r>
              <a:rPr lang="en-US" dirty="0"/>
              <a:t>Provost Report</a:t>
            </a:r>
          </a:p>
        </p:txBody>
      </p:sp>
    </p:spTree>
    <p:extLst>
      <p:ext uri="{BB962C8B-B14F-4D97-AF65-F5344CB8AC3E}">
        <p14:creationId xmlns:p14="http://schemas.microsoft.com/office/powerpoint/2010/main" val="44597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research example</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548984" y="1525981"/>
            <a:ext cx="11094032" cy="380603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solidFill>
                  <a:schemeClr val="tx1">
                    <a:lumMod val="65000"/>
                    <a:lumOff val="35000"/>
                  </a:schemeClr>
                </a:solidFill>
                <a:latin typeface="Arial"/>
                <a:cs typeface="Arial"/>
              </a:rPr>
              <a:t>Which of the following is true regarding coffee?</a:t>
            </a:r>
          </a:p>
          <a:p>
            <a:pPr algn="ctr"/>
            <a:endParaRPr lang="en-US" sz="2800" dirty="0">
              <a:solidFill>
                <a:schemeClr val="tx1">
                  <a:lumMod val="65000"/>
                  <a:lumOff val="35000"/>
                </a:schemeClr>
              </a:solidFill>
              <a:latin typeface="Arial"/>
              <a:cs typeface="Arial"/>
            </a:endParaRPr>
          </a:p>
          <a:p>
            <a:pPr marL="457200" indent="-457200">
              <a:buFont typeface="+mj-lt"/>
              <a:buAutoNum type="alphaUcPeriod"/>
            </a:pPr>
            <a:r>
              <a:rPr lang="en-US" dirty="0">
                <a:solidFill>
                  <a:schemeClr val="tx1">
                    <a:lumMod val="65000"/>
                    <a:lumOff val="35000"/>
                  </a:schemeClr>
                </a:solidFill>
                <a:latin typeface="Arial"/>
                <a:cs typeface="Arial"/>
              </a:rPr>
              <a:t>Caffeine content increases with roasting. </a:t>
            </a:r>
          </a:p>
          <a:p>
            <a:pPr marL="457200" indent="-457200">
              <a:buFont typeface="+mj-lt"/>
              <a:buAutoNum type="alphaUcPeriod"/>
            </a:pPr>
            <a:r>
              <a:rPr lang="en-US" dirty="0">
                <a:solidFill>
                  <a:schemeClr val="tx1">
                    <a:lumMod val="65000"/>
                    <a:lumOff val="35000"/>
                  </a:schemeClr>
                </a:solidFill>
                <a:latin typeface="Arial"/>
                <a:cs typeface="Arial"/>
              </a:rPr>
              <a:t>Polyphenols and caffeine content may decrease with roasting.</a:t>
            </a:r>
          </a:p>
          <a:p>
            <a:pPr marL="457200" indent="-457200">
              <a:buFont typeface="+mj-lt"/>
              <a:buAutoNum type="alphaUcPeriod"/>
            </a:pPr>
            <a:r>
              <a:rPr lang="en-US" dirty="0">
                <a:solidFill>
                  <a:schemeClr val="tx1">
                    <a:lumMod val="65000"/>
                    <a:lumOff val="35000"/>
                  </a:schemeClr>
                </a:solidFill>
                <a:latin typeface="Arial"/>
                <a:cs typeface="Arial"/>
              </a:rPr>
              <a:t>Half life of caffeine is affected by genetics, age and smoking. </a:t>
            </a:r>
          </a:p>
          <a:p>
            <a:pPr marL="457200" indent="-457200">
              <a:buFont typeface="+mj-lt"/>
              <a:buAutoNum type="alphaUcPeriod"/>
            </a:pPr>
            <a:r>
              <a:rPr lang="en-US" dirty="0">
                <a:solidFill>
                  <a:schemeClr val="tx1">
                    <a:lumMod val="65000"/>
                    <a:lumOff val="35000"/>
                  </a:schemeClr>
                </a:solidFill>
                <a:latin typeface="Arial"/>
                <a:cs typeface="Arial"/>
              </a:rPr>
              <a:t>A and C are true.</a:t>
            </a:r>
          </a:p>
          <a:p>
            <a:pPr marL="457200" indent="-457200">
              <a:buFont typeface="+mj-lt"/>
              <a:buAutoNum type="alphaUcPeriod"/>
            </a:pPr>
            <a:r>
              <a:rPr lang="en-US" dirty="0">
                <a:solidFill>
                  <a:schemeClr val="tx1">
                    <a:lumMod val="65000"/>
                    <a:lumOff val="35000"/>
                  </a:schemeClr>
                </a:solidFill>
                <a:latin typeface="Arial"/>
                <a:cs typeface="Arial"/>
              </a:rPr>
              <a:t>B and C are true.</a:t>
            </a:r>
          </a:p>
          <a:p>
            <a:endParaRPr lang="en-US" dirty="0">
              <a:solidFill>
                <a:schemeClr val="tx1">
                  <a:lumMod val="65000"/>
                  <a:lumOff val="35000"/>
                </a:schemeClr>
              </a:solidFill>
              <a:highlight>
                <a:srgbClr val="FFFFFF"/>
              </a:highlight>
            </a:endParaRPr>
          </a:p>
        </p:txBody>
      </p:sp>
      <p:sp>
        <p:nvSpPr>
          <p:cNvPr id="2" name="Oval 1">
            <a:extLst>
              <a:ext uri="{FF2B5EF4-FFF2-40B4-BE49-F238E27FC236}">
                <a16:creationId xmlns:a16="http://schemas.microsoft.com/office/drawing/2014/main" id="{0CC6B518-F5D8-44F3-AC50-3ECF213948C9}"/>
              </a:ext>
            </a:extLst>
          </p:cNvPr>
          <p:cNvSpPr/>
          <p:nvPr/>
        </p:nvSpPr>
        <p:spPr>
          <a:xfrm>
            <a:off x="254000" y="4301836"/>
            <a:ext cx="3611418" cy="696191"/>
          </a:xfrm>
          <a:prstGeom prst="ellipse">
            <a:avLst/>
          </a:prstGeom>
          <a:noFill/>
          <a:ln w="28575">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9" name="Text Placeholder 3">
            <a:extLst>
              <a:ext uri="{FF2B5EF4-FFF2-40B4-BE49-F238E27FC236}">
                <a16:creationId xmlns:a16="http://schemas.microsoft.com/office/drawing/2014/main" id="{845AF258-CB85-4C75-A67F-5284A6A2748A}"/>
              </a:ext>
            </a:extLst>
          </p:cNvPr>
          <p:cNvSpPr txBox="1">
            <a:spLocks/>
          </p:cNvSpPr>
          <p:nvPr/>
        </p:nvSpPr>
        <p:spPr>
          <a:xfrm>
            <a:off x="254000" y="950912"/>
            <a:ext cx="11688763" cy="45497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cs typeface="Arial" panose="020B0604020202020204" pitchFamily="34" charset="0"/>
              </a:rPr>
              <a:t>Transdisciplinary Research Example</a:t>
            </a:r>
          </a:p>
          <a:p>
            <a:endParaRPr lang="en-US" sz="2800" b="1"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Transdisciplinary Education Examples</a:t>
            </a:r>
          </a:p>
          <a:p>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Searches</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Southern Association of Colleges and Schools Commission on Colleges (SACSCOC)</a:t>
            </a:r>
          </a:p>
          <a:p>
            <a:pPr marL="457200" indent="-457200">
              <a:buFont typeface="Arial" panose="020B0604020202020204" pitchFamily="34" charset="0"/>
              <a:buChar char="•"/>
            </a:pPr>
            <a:endParaRPr lang="en-US" sz="2800" dirty="0">
              <a:cs typeface="Arial" panose="020B0604020202020204" pitchFamily="34" charset="0"/>
            </a:endParaRPr>
          </a:p>
        </p:txBody>
      </p:sp>
      <p:sp>
        <p:nvSpPr>
          <p:cNvPr id="4" name="Text Placeholder 2">
            <a:extLst>
              <a:ext uri="{FF2B5EF4-FFF2-40B4-BE49-F238E27FC236}">
                <a16:creationId xmlns:a16="http://schemas.microsoft.com/office/drawing/2014/main" id="{4BE698AA-2817-44C7-A0A8-438A8793D8F8}"/>
              </a:ext>
            </a:extLst>
          </p:cNvPr>
          <p:cNvSpPr>
            <a:spLocks noGrp="1"/>
          </p:cNvSpPr>
          <p:nvPr>
            <p:ph type="body" sz="quarter" idx="13"/>
          </p:nvPr>
        </p:nvSpPr>
        <p:spPr>
          <a:xfrm>
            <a:off x="254000" y="283943"/>
            <a:ext cx="11277600" cy="230836"/>
          </a:xfrm>
        </p:spPr>
        <p:txBody>
          <a:bodyPr/>
          <a:lstStyle/>
          <a:p>
            <a:r>
              <a:rPr lang="en-US" dirty="0"/>
              <a:t>Provost Report</a:t>
            </a:r>
          </a:p>
        </p:txBody>
      </p:sp>
    </p:spTree>
    <p:extLst>
      <p:ext uri="{BB962C8B-B14F-4D97-AF65-F5344CB8AC3E}">
        <p14:creationId xmlns:p14="http://schemas.microsoft.com/office/powerpoint/2010/main" val="59702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E0ABE-E169-CB41-BB27-B0182619C716}"/>
              </a:ext>
            </a:extLst>
          </p:cNvPr>
          <p:cNvSpPr>
            <a:spLocks noGrp="1"/>
          </p:cNvSpPr>
          <p:nvPr>
            <p:ph type="ctrTitle"/>
          </p:nvPr>
        </p:nvSpPr>
        <p:spPr>
          <a:xfrm>
            <a:off x="379899" y="1114934"/>
            <a:ext cx="4712260" cy="1111428"/>
          </a:xfrm>
        </p:spPr>
        <p:txBody>
          <a:bodyPr>
            <a:normAutofit/>
          </a:bodyPr>
          <a:lstStyle/>
          <a:p>
            <a:r>
              <a:rPr lang="en-US"/>
              <a:t>Questions</a:t>
            </a:r>
          </a:p>
        </p:txBody>
      </p:sp>
    </p:spTree>
    <p:extLst>
      <p:ext uri="{BB962C8B-B14F-4D97-AF65-F5344CB8AC3E}">
        <p14:creationId xmlns:p14="http://schemas.microsoft.com/office/powerpoint/2010/main" val="219447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research example</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7" name="TextBox 6">
            <a:extLst>
              <a:ext uri="{FF2B5EF4-FFF2-40B4-BE49-F238E27FC236}">
                <a16:creationId xmlns:a16="http://schemas.microsoft.com/office/drawing/2014/main" id="{33BC5674-3175-4227-B744-5D023E059481}"/>
              </a:ext>
            </a:extLst>
          </p:cNvPr>
          <p:cNvSpPr txBox="1"/>
          <p:nvPr/>
        </p:nvSpPr>
        <p:spPr>
          <a:xfrm>
            <a:off x="254000" y="5386050"/>
            <a:ext cx="2915227" cy="577081"/>
          </a:xfrm>
          <a:prstGeom prst="rect">
            <a:avLst/>
          </a:prstGeom>
          <a:noFill/>
        </p:spPr>
        <p:txBody>
          <a:bodyPr wrap="square" rtlCol="0">
            <a:spAutoFit/>
          </a:bodyPr>
          <a:lstStyle/>
          <a:p>
            <a:r>
              <a:rPr lang="en-US" sz="1050" i="1" dirty="0">
                <a:solidFill>
                  <a:schemeClr val="tx1">
                    <a:lumMod val="65000"/>
                    <a:lumOff val="35000"/>
                  </a:schemeClr>
                </a:solidFill>
                <a:latin typeface="Arial" panose="020B0604020202020204" pitchFamily="34" charset="0"/>
                <a:cs typeface="Arial" panose="020B0604020202020204" pitchFamily="34" charset="0"/>
              </a:rPr>
              <a:t>A Guide to Coffee Roasts from Light to Dark</a:t>
            </a:r>
            <a:r>
              <a:rPr lang="en-US" sz="1050" dirty="0">
                <a:solidFill>
                  <a:schemeClr val="tx1">
                    <a:lumMod val="65000"/>
                    <a:lumOff val="35000"/>
                  </a:schemeClr>
                </a:solidFill>
                <a:latin typeface="Arial" panose="020B0604020202020204" pitchFamily="34" charset="0"/>
                <a:cs typeface="Arial" panose="020B0604020202020204" pitchFamily="34" charset="0"/>
              </a:rPr>
              <a:t>. (n.d.). Crema.co. </a:t>
            </a:r>
            <a:r>
              <a:rPr lang="en-US" sz="1050" dirty="0">
                <a:solidFill>
                  <a:schemeClr val="tx1">
                    <a:lumMod val="65000"/>
                    <a:lumOff val="35000"/>
                  </a:schemeClr>
                </a:solidFill>
                <a:latin typeface="Arial" panose="020B0604020202020204" pitchFamily="34" charset="0"/>
                <a:cs typeface="Arial" panose="020B0604020202020204" pitchFamily="34" charset="0"/>
                <a:hlinkClick r:id="rId3"/>
              </a:rPr>
              <a:t>https://crema.co/guides/coffee-roasts</a:t>
            </a:r>
            <a:r>
              <a:rPr lang="en-US" sz="1050" dirty="0">
                <a:solidFill>
                  <a:schemeClr val="tx1">
                    <a:lumMod val="65000"/>
                    <a:lumOff val="35000"/>
                  </a:schemeClr>
                </a:solidFill>
                <a:latin typeface="Arial" panose="020B0604020202020204" pitchFamily="34" charset="0"/>
                <a:cs typeface="Arial" panose="020B0604020202020204" pitchFamily="34" charset="0"/>
              </a:rPr>
              <a:t> </a:t>
            </a:r>
            <a:endParaRPr lang="en-US" sz="1050"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E57A500-0C17-40D9-881F-EA61CBC5D2F0}"/>
              </a:ext>
            </a:extLst>
          </p:cNvPr>
          <p:cNvPicPr>
            <a:picLocks noChangeAspect="1"/>
          </p:cNvPicPr>
          <p:nvPr/>
        </p:nvPicPr>
        <p:blipFill>
          <a:blip r:embed="rId4"/>
          <a:stretch>
            <a:fillRect/>
          </a:stretch>
        </p:blipFill>
        <p:spPr>
          <a:xfrm>
            <a:off x="2666999" y="2286000"/>
            <a:ext cx="6858000" cy="2286000"/>
          </a:xfrm>
          <a:prstGeom prst="rect">
            <a:avLst/>
          </a:prstGeom>
        </p:spPr>
      </p:pic>
    </p:spTree>
    <p:extLst>
      <p:ext uri="{BB962C8B-B14F-4D97-AF65-F5344CB8AC3E}">
        <p14:creationId xmlns:p14="http://schemas.microsoft.com/office/powerpoint/2010/main" val="413637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research example</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548983" y="942608"/>
            <a:ext cx="11094032" cy="52002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pic>
        <p:nvPicPr>
          <p:cNvPr id="4" name="Picture 3" descr="A picture containing diagram&#10;&#10;Description automatically generated">
            <a:extLst>
              <a:ext uri="{FF2B5EF4-FFF2-40B4-BE49-F238E27FC236}">
                <a16:creationId xmlns:a16="http://schemas.microsoft.com/office/drawing/2014/main" id="{DEFD9FD4-2B7E-407B-A1C4-4F6CED8AB447}"/>
              </a:ext>
            </a:extLst>
          </p:cNvPr>
          <p:cNvPicPr>
            <a:picLocks noChangeAspect="1"/>
          </p:cNvPicPr>
          <p:nvPr/>
        </p:nvPicPr>
        <p:blipFill>
          <a:blip r:embed="rId3"/>
          <a:stretch>
            <a:fillRect/>
          </a:stretch>
        </p:blipFill>
        <p:spPr>
          <a:xfrm>
            <a:off x="318339" y="1207280"/>
            <a:ext cx="5760177" cy="3784661"/>
          </a:xfrm>
          <a:prstGeom prst="rect">
            <a:avLst/>
          </a:prstGeom>
        </p:spPr>
      </p:pic>
      <p:sp>
        <p:nvSpPr>
          <p:cNvPr id="5" name="TextBox 4">
            <a:extLst>
              <a:ext uri="{FF2B5EF4-FFF2-40B4-BE49-F238E27FC236}">
                <a16:creationId xmlns:a16="http://schemas.microsoft.com/office/drawing/2014/main" id="{9785EBF7-AB59-4BDB-94F1-58646313C121}"/>
              </a:ext>
            </a:extLst>
          </p:cNvPr>
          <p:cNvSpPr txBox="1"/>
          <p:nvPr/>
        </p:nvSpPr>
        <p:spPr>
          <a:xfrm>
            <a:off x="254000" y="5386050"/>
            <a:ext cx="11508509" cy="1061829"/>
          </a:xfrm>
          <a:prstGeom prst="rect">
            <a:avLst/>
          </a:prstGeom>
          <a:noFill/>
        </p:spPr>
        <p:txBody>
          <a:bodyPr wrap="square" rtlCol="0">
            <a:spAutoFit/>
          </a:bodyPr>
          <a:lstStyle/>
          <a:p>
            <a:r>
              <a:rPr lang="en-US" sz="1050" dirty="0" err="1">
                <a:solidFill>
                  <a:schemeClr val="tx1">
                    <a:lumMod val="65000"/>
                    <a:lumOff val="35000"/>
                  </a:schemeClr>
                </a:solidFill>
                <a:latin typeface="Arial" panose="020B0604020202020204" pitchFamily="34" charset="0"/>
                <a:cs typeface="Arial" panose="020B0604020202020204" pitchFamily="34" charset="0"/>
              </a:rPr>
              <a:t>Barrea</a:t>
            </a:r>
            <a:r>
              <a:rPr lang="en-US" sz="1050" dirty="0">
                <a:solidFill>
                  <a:schemeClr val="tx1">
                    <a:lumMod val="65000"/>
                    <a:lumOff val="35000"/>
                  </a:schemeClr>
                </a:solidFill>
                <a:latin typeface="Arial" panose="020B0604020202020204" pitchFamily="34" charset="0"/>
                <a:cs typeface="Arial" panose="020B0604020202020204" pitchFamily="34" charset="0"/>
              </a:rPr>
              <a:t>, L., Pugliese, G., Frias-</a:t>
            </a:r>
            <a:r>
              <a:rPr lang="en-US" sz="1050" dirty="0" err="1">
                <a:solidFill>
                  <a:schemeClr val="tx1">
                    <a:lumMod val="65000"/>
                    <a:lumOff val="35000"/>
                  </a:schemeClr>
                </a:solidFill>
                <a:latin typeface="Arial" panose="020B0604020202020204" pitchFamily="34" charset="0"/>
                <a:cs typeface="Arial" panose="020B0604020202020204" pitchFamily="34" charset="0"/>
              </a:rPr>
              <a:t>Toral</a:t>
            </a:r>
            <a:r>
              <a:rPr lang="en-US" sz="1050" dirty="0">
                <a:solidFill>
                  <a:schemeClr val="tx1">
                    <a:lumMod val="65000"/>
                    <a:lumOff val="35000"/>
                  </a:schemeClr>
                </a:solidFill>
                <a:latin typeface="Arial" panose="020B0604020202020204" pitchFamily="34" charset="0"/>
                <a:cs typeface="Arial" panose="020B0604020202020204" pitchFamily="34" charset="0"/>
              </a:rPr>
              <a:t>, E., El </a:t>
            </a:r>
            <a:r>
              <a:rPr lang="en-US" sz="1050" dirty="0" err="1">
                <a:solidFill>
                  <a:schemeClr val="tx1">
                    <a:lumMod val="65000"/>
                    <a:lumOff val="35000"/>
                  </a:schemeClr>
                </a:solidFill>
                <a:latin typeface="Arial" panose="020B0604020202020204" pitchFamily="34" charset="0"/>
                <a:cs typeface="Arial" panose="020B0604020202020204" pitchFamily="34" charset="0"/>
              </a:rPr>
              <a:t>Ghoch</a:t>
            </a:r>
            <a:r>
              <a:rPr lang="en-US" sz="1050" dirty="0">
                <a:solidFill>
                  <a:schemeClr val="tx1">
                    <a:lumMod val="65000"/>
                    <a:lumOff val="35000"/>
                  </a:schemeClr>
                </a:solidFill>
                <a:latin typeface="Arial" panose="020B0604020202020204" pitchFamily="34" charset="0"/>
                <a:cs typeface="Arial" panose="020B0604020202020204" pitchFamily="34" charset="0"/>
              </a:rPr>
              <a:t>, M., </a:t>
            </a:r>
            <a:r>
              <a:rPr lang="en-US" sz="1050" dirty="0" err="1">
                <a:solidFill>
                  <a:schemeClr val="tx1">
                    <a:lumMod val="65000"/>
                    <a:lumOff val="35000"/>
                  </a:schemeClr>
                </a:solidFill>
                <a:latin typeface="Arial" panose="020B0604020202020204" pitchFamily="34" charset="0"/>
                <a:cs typeface="Arial" panose="020B0604020202020204" pitchFamily="34" charset="0"/>
              </a:rPr>
              <a:t>Castellucci</a:t>
            </a:r>
            <a:r>
              <a:rPr lang="en-US" sz="1050" dirty="0">
                <a:solidFill>
                  <a:schemeClr val="tx1">
                    <a:lumMod val="65000"/>
                    <a:lumOff val="35000"/>
                  </a:schemeClr>
                </a:solidFill>
                <a:latin typeface="Arial" panose="020B0604020202020204" pitchFamily="34" charset="0"/>
                <a:cs typeface="Arial" panose="020B0604020202020204" pitchFamily="34" charset="0"/>
              </a:rPr>
              <a:t>, B., </a:t>
            </a:r>
            <a:r>
              <a:rPr lang="en-US" sz="1050" dirty="0" err="1">
                <a:solidFill>
                  <a:schemeClr val="tx1">
                    <a:lumMod val="65000"/>
                    <a:lumOff val="35000"/>
                  </a:schemeClr>
                </a:solidFill>
                <a:latin typeface="Arial" panose="020B0604020202020204" pitchFamily="34" charset="0"/>
                <a:cs typeface="Arial" panose="020B0604020202020204" pitchFamily="34" charset="0"/>
              </a:rPr>
              <a:t>Chapela</a:t>
            </a:r>
            <a:r>
              <a:rPr lang="en-US" sz="1050" dirty="0">
                <a:solidFill>
                  <a:schemeClr val="tx1">
                    <a:lumMod val="65000"/>
                    <a:lumOff val="35000"/>
                  </a:schemeClr>
                </a:solidFill>
                <a:latin typeface="Arial" panose="020B0604020202020204" pitchFamily="34" charset="0"/>
                <a:cs typeface="Arial" panose="020B0604020202020204" pitchFamily="34" charset="0"/>
              </a:rPr>
              <a:t>, S. P., </a:t>
            </a:r>
            <a:r>
              <a:rPr lang="en-US" sz="1050" dirty="0" err="1">
                <a:solidFill>
                  <a:schemeClr val="tx1">
                    <a:lumMod val="65000"/>
                    <a:lumOff val="35000"/>
                  </a:schemeClr>
                </a:solidFill>
                <a:latin typeface="Arial" panose="020B0604020202020204" pitchFamily="34" charset="0"/>
                <a:cs typeface="Arial" panose="020B0604020202020204" pitchFamily="34" charset="0"/>
              </a:rPr>
              <a:t>Carignano</a:t>
            </a:r>
            <a:r>
              <a:rPr lang="en-US" sz="1050" dirty="0">
                <a:solidFill>
                  <a:schemeClr val="tx1">
                    <a:lumMod val="65000"/>
                    <a:lumOff val="35000"/>
                  </a:schemeClr>
                </a:solidFill>
                <a:latin typeface="Arial" panose="020B0604020202020204" pitchFamily="34" charset="0"/>
                <a:cs typeface="Arial" panose="020B0604020202020204" pitchFamily="34" charset="0"/>
              </a:rPr>
              <a:t>, M., </a:t>
            </a:r>
            <a:r>
              <a:rPr lang="en-US" sz="1050" dirty="0" err="1">
                <a:solidFill>
                  <a:schemeClr val="tx1">
                    <a:lumMod val="65000"/>
                    <a:lumOff val="35000"/>
                  </a:schemeClr>
                </a:solidFill>
                <a:latin typeface="Arial" panose="020B0604020202020204" pitchFamily="34" charset="0"/>
                <a:cs typeface="Arial" panose="020B0604020202020204" pitchFamily="34" charset="0"/>
              </a:rPr>
              <a:t>Laudisio</a:t>
            </a:r>
            <a:r>
              <a:rPr lang="en-US" sz="1050" dirty="0">
                <a:solidFill>
                  <a:schemeClr val="tx1">
                    <a:lumMod val="65000"/>
                    <a:lumOff val="35000"/>
                  </a:schemeClr>
                </a:solidFill>
                <a:latin typeface="Arial" panose="020B0604020202020204" pitchFamily="34" charset="0"/>
                <a:cs typeface="Arial" panose="020B0604020202020204" pitchFamily="34" charset="0"/>
              </a:rPr>
              <a:t>, D., </a:t>
            </a:r>
            <a:r>
              <a:rPr lang="en-US" sz="1050" dirty="0" err="1">
                <a:solidFill>
                  <a:schemeClr val="tx1">
                    <a:lumMod val="65000"/>
                    <a:lumOff val="35000"/>
                  </a:schemeClr>
                </a:solidFill>
                <a:latin typeface="Arial" panose="020B0604020202020204" pitchFamily="34" charset="0"/>
                <a:cs typeface="Arial" panose="020B0604020202020204" pitchFamily="34" charset="0"/>
              </a:rPr>
              <a:t>Savastano</a:t>
            </a:r>
            <a:r>
              <a:rPr lang="en-US" sz="1050" dirty="0">
                <a:solidFill>
                  <a:schemeClr val="tx1">
                    <a:lumMod val="65000"/>
                    <a:lumOff val="35000"/>
                  </a:schemeClr>
                </a:solidFill>
                <a:latin typeface="Arial" panose="020B0604020202020204" pitchFamily="34" charset="0"/>
                <a:cs typeface="Arial" panose="020B0604020202020204" pitchFamily="34" charset="0"/>
              </a:rPr>
              <a:t>, S., Colao, A., &amp; </a:t>
            </a:r>
            <a:r>
              <a:rPr lang="en-US" sz="1050" dirty="0" err="1">
                <a:solidFill>
                  <a:schemeClr val="tx1">
                    <a:lumMod val="65000"/>
                    <a:lumOff val="35000"/>
                  </a:schemeClr>
                </a:solidFill>
                <a:latin typeface="Arial" panose="020B0604020202020204" pitchFamily="34" charset="0"/>
                <a:cs typeface="Arial" panose="020B0604020202020204" pitchFamily="34" charset="0"/>
              </a:rPr>
              <a:t>Muscogiuri</a:t>
            </a:r>
            <a:r>
              <a:rPr lang="en-US" sz="1050" dirty="0">
                <a:solidFill>
                  <a:schemeClr val="tx1">
                    <a:lumMod val="65000"/>
                    <a:lumOff val="35000"/>
                  </a:schemeClr>
                </a:solidFill>
                <a:latin typeface="Arial" panose="020B0604020202020204" pitchFamily="34" charset="0"/>
                <a:cs typeface="Arial" panose="020B0604020202020204" pitchFamily="34" charset="0"/>
              </a:rPr>
              <a:t>, G. (2021). Coffee consumption, health benefits and side effects: a narrative review and update for dietitians and nutritionists. </a:t>
            </a:r>
            <a:r>
              <a:rPr lang="en-US" sz="1050" i="1" dirty="0">
                <a:solidFill>
                  <a:schemeClr val="tx1">
                    <a:lumMod val="65000"/>
                    <a:lumOff val="35000"/>
                  </a:schemeClr>
                </a:solidFill>
                <a:latin typeface="Arial" panose="020B0604020202020204" pitchFamily="34" charset="0"/>
                <a:cs typeface="Arial" panose="020B0604020202020204" pitchFamily="34" charset="0"/>
              </a:rPr>
              <a:t>Critical reviews in food science and nutrition</a:t>
            </a:r>
            <a:r>
              <a:rPr lang="en-US" sz="1050" dirty="0">
                <a:solidFill>
                  <a:schemeClr val="tx1">
                    <a:lumMod val="65000"/>
                    <a:lumOff val="35000"/>
                  </a:schemeClr>
                </a:solidFill>
                <a:latin typeface="Arial" panose="020B0604020202020204" pitchFamily="34" charset="0"/>
                <a:cs typeface="Arial" panose="020B0604020202020204" pitchFamily="34" charset="0"/>
              </a:rPr>
              <a:t>, 1–24. Advance online publication. </a:t>
            </a:r>
            <a:r>
              <a:rPr lang="en-US" sz="1050" dirty="0">
                <a:solidFill>
                  <a:schemeClr val="tx1">
                    <a:lumMod val="65000"/>
                    <a:lumOff val="35000"/>
                  </a:schemeClr>
                </a:solidFill>
                <a:latin typeface="Arial" panose="020B0604020202020204" pitchFamily="34" charset="0"/>
                <a:cs typeface="Arial" panose="020B0604020202020204" pitchFamily="34" charset="0"/>
                <a:hlinkClick r:id="rId4"/>
              </a:rPr>
              <a:t>https://doi.org/10.1080/10408398.2021.1963207</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a:p>
            <a:endParaRPr lang="en-US" sz="1050" dirty="0">
              <a:solidFill>
                <a:schemeClr val="tx1">
                  <a:lumMod val="65000"/>
                  <a:lumOff val="35000"/>
                </a:schemeClr>
              </a:solidFill>
              <a:latin typeface="Arial" panose="020B0604020202020204" pitchFamily="34" charset="0"/>
              <a:cs typeface="Arial" panose="020B0604020202020204" pitchFamily="34" charset="0"/>
            </a:endParaRPr>
          </a:p>
          <a:p>
            <a:r>
              <a:rPr lang="en-US" sz="1050" dirty="0">
                <a:solidFill>
                  <a:schemeClr val="tx1">
                    <a:lumMod val="65000"/>
                    <a:lumOff val="35000"/>
                  </a:schemeClr>
                </a:solidFill>
                <a:latin typeface="Arial" panose="020B0604020202020204" pitchFamily="34" charset="0"/>
                <a:cs typeface="Arial" panose="020B0604020202020204" pitchFamily="34" charset="0"/>
              </a:rPr>
              <a:t>Butler, M. A., Lang, N. P., Young, J. F., </a:t>
            </a:r>
            <a:r>
              <a:rPr lang="en-US" sz="1050" dirty="0" err="1">
                <a:solidFill>
                  <a:schemeClr val="tx1">
                    <a:lumMod val="65000"/>
                    <a:lumOff val="35000"/>
                  </a:schemeClr>
                </a:solidFill>
                <a:latin typeface="Arial" panose="020B0604020202020204" pitchFamily="34" charset="0"/>
                <a:cs typeface="Arial" panose="020B0604020202020204" pitchFamily="34" charset="0"/>
              </a:rPr>
              <a:t>Caporaso</a:t>
            </a:r>
            <a:r>
              <a:rPr lang="en-US" sz="1050" dirty="0">
                <a:solidFill>
                  <a:schemeClr val="tx1">
                    <a:lumMod val="65000"/>
                    <a:lumOff val="35000"/>
                  </a:schemeClr>
                </a:solidFill>
                <a:latin typeface="Arial" panose="020B0604020202020204" pitchFamily="34" charset="0"/>
                <a:cs typeface="Arial" panose="020B0604020202020204" pitchFamily="34" charset="0"/>
              </a:rPr>
              <a:t>, N. E., </a:t>
            </a:r>
            <a:r>
              <a:rPr lang="en-US" sz="1050" dirty="0" err="1">
                <a:solidFill>
                  <a:schemeClr val="tx1">
                    <a:lumMod val="65000"/>
                    <a:lumOff val="35000"/>
                  </a:schemeClr>
                </a:solidFill>
                <a:latin typeface="Arial" panose="020B0604020202020204" pitchFamily="34" charset="0"/>
                <a:cs typeface="Arial" panose="020B0604020202020204" pitchFamily="34" charset="0"/>
              </a:rPr>
              <a:t>Vineis</a:t>
            </a:r>
            <a:r>
              <a:rPr lang="en-US" sz="1050" dirty="0">
                <a:solidFill>
                  <a:schemeClr val="tx1">
                    <a:lumMod val="65000"/>
                    <a:lumOff val="35000"/>
                  </a:schemeClr>
                </a:solidFill>
                <a:latin typeface="Arial" panose="020B0604020202020204" pitchFamily="34" charset="0"/>
                <a:cs typeface="Arial" panose="020B0604020202020204" pitchFamily="34" charset="0"/>
              </a:rPr>
              <a:t>, P., Hayes, R. B., </a:t>
            </a:r>
            <a:r>
              <a:rPr lang="en-US" sz="1050" dirty="0" err="1">
                <a:solidFill>
                  <a:schemeClr val="tx1">
                    <a:lumMod val="65000"/>
                    <a:lumOff val="35000"/>
                  </a:schemeClr>
                </a:solidFill>
                <a:latin typeface="Arial" panose="020B0604020202020204" pitchFamily="34" charset="0"/>
                <a:cs typeface="Arial" panose="020B0604020202020204" pitchFamily="34" charset="0"/>
              </a:rPr>
              <a:t>Teitel</a:t>
            </a:r>
            <a:r>
              <a:rPr lang="en-US" sz="1050" dirty="0">
                <a:solidFill>
                  <a:schemeClr val="tx1">
                    <a:lumMod val="65000"/>
                    <a:lumOff val="35000"/>
                  </a:schemeClr>
                </a:solidFill>
                <a:latin typeface="Arial" panose="020B0604020202020204" pitchFamily="34" charset="0"/>
                <a:cs typeface="Arial" panose="020B0604020202020204" pitchFamily="34" charset="0"/>
              </a:rPr>
              <a:t>, C. H., Massengill, J. P., </a:t>
            </a:r>
            <a:r>
              <a:rPr lang="en-US" sz="1050" dirty="0" err="1">
                <a:solidFill>
                  <a:schemeClr val="tx1">
                    <a:lumMod val="65000"/>
                    <a:lumOff val="35000"/>
                  </a:schemeClr>
                </a:solidFill>
                <a:latin typeface="Arial" panose="020B0604020202020204" pitchFamily="34" charset="0"/>
                <a:cs typeface="Arial" panose="020B0604020202020204" pitchFamily="34" charset="0"/>
              </a:rPr>
              <a:t>Lawsen</a:t>
            </a:r>
            <a:r>
              <a:rPr lang="en-US" sz="1050" dirty="0">
                <a:solidFill>
                  <a:schemeClr val="tx1">
                    <a:lumMod val="65000"/>
                    <a:lumOff val="35000"/>
                  </a:schemeClr>
                </a:solidFill>
                <a:latin typeface="Arial" panose="020B0604020202020204" pitchFamily="34" charset="0"/>
                <a:cs typeface="Arial" panose="020B0604020202020204" pitchFamily="34" charset="0"/>
              </a:rPr>
              <a:t>, M. F., &amp; </a:t>
            </a:r>
            <a:r>
              <a:rPr lang="en-US" sz="1050" dirty="0" err="1">
                <a:solidFill>
                  <a:schemeClr val="tx1">
                    <a:lumMod val="65000"/>
                    <a:lumOff val="35000"/>
                  </a:schemeClr>
                </a:solidFill>
                <a:latin typeface="Arial" panose="020B0604020202020204" pitchFamily="34" charset="0"/>
                <a:cs typeface="Arial" panose="020B0604020202020204" pitchFamily="34" charset="0"/>
              </a:rPr>
              <a:t>Kadlubar</a:t>
            </a:r>
            <a:r>
              <a:rPr lang="en-US" sz="1050" dirty="0">
                <a:solidFill>
                  <a:schemeClr val="tx1">
                    <a:lumMod val="65000"/>
                    <a:lumOff val="35000"/>
                  </a:schemeClr>
                </a:solidFill>
                <a:latin typeface="Arial" panose="020B0604020202020204" pitchFamily="34" charset="0"/>
                <a:cs typeface="Arial" panose="020B0604020202020204" pitchFamily="34" charset="0"/>
              </a:rPr>
              <a:t>, F. F. (1992). Determination of CYP1A2 and NAT2 phenotypes in human populations by analysis of caffeine urinary metabolites. Pharmacogenetics, 2(3), 116–127. </a:t>
            </a:r>
            <a:r>
              <a:rPr lang="en-US" sz="1050" dirty="0">
                <a:solidFill>
                  <a:schemeClr val="tx1">
                    <a:lumMod val="65000"/>
                    <a:lumOff val="35000"/>
                  </a:schemeClr>
                </a:solidFill>
                <a:latin typeface="Arial" panose="020B0604020202020204" pitchFamily="34" charset="0"/>
                <a:cs typeface="Arial" panose="020B0604020202020204" pitchFamily="34" charset="0"/>
                <a:hlinkClick r:id="rId5"/>
              </a:rPr>
              <a:t>https://doi.org/10.1097/00008571-199206000-00003</a:t>
            </a:r>
            <a:r>
              <a:rPr lang="en-US" sz="1050" dirty="0">
                <a:solidFill>
                  <a:schemeClr val="tx1">
                    <a:lumMod val="65000"/>
                    <a:lumOff val="35000"/>
                  </a:schemeClr>
                </a:solidFill>
                <a:latin typeface="Arial" panose="020B0604020202020204" pitchFamily="34" charset="0"/>
                <a:cs typeface="Arial" panose="020B0604020202020204" pitchFamily="34" charset="0"/>
              </a:rPr>
              <a:t> </a:t>
            </a:r>
            <a:endParaRPr lang="en-US" sz="1050"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sp>
        <p:nvSpPr>
          <p:cNvPr id="7" name="Text Placeholder 4">
            <a:extLst>
              <a:ext uri="{FF2B5EF4-FFF2-40B4-BE49-F238E27FC236}">
                <a16:creationId xmlns:a16="http://schemas.microsoft.com/office/drawing/2014/main" id="{911DF180-5BE5-4171-98F3-DB6311018BE5}"/>
              </a:ext>
            </a:extLst>
          </p:cNvPr>
          <p:cNvSpPr txBox="1">
            <a:spLocks/>
          </p:cNvSpPr>
          <p:nvPr/>
        </p:nvSpPr>
        <p:spPr>
          <a:xfrm>
            <a:off x="6309160" y="1471950"/>
            <a:ext cx="5564499" cy="325531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tx1">
                    <a:lumMod val="65000"/>
                    <a:lumOff val="35000"/>
                  </a:schemeClr>
                </a:solidFill>
                <a:latin typeface="Arial"/>
                <a:cs typeface="Arial"/>
              </a:rPr>
              <a:t>Metabolized by CYP1A2 and NAT2</a:t>
            </a:r>
          </a:p>
          <a:p>
            <a:pPr marL="342900" indent="-342900">
              <a:buFont typeface="Arial" panose="020B0604020202020204" pitchFamily="34" charset="0"/>
              <a:buChar char="•"/>
            </a:pPr>
            <a:r>
              <a:rPr lang="en-US" dirty="0">
                <a:solidFill>
                  <a:schemeClr val="tx1">
                    <a:lumMod val="65000"/>
                    <a:lumOff val="35000"/>
                  </a:schemeClr>
                </a:solidFill>
                <a:latin typeface="Arial"/>
                <a:cs typeface="Arial"/>
              </a:rPr>
              <a:t>Half life 2.5-4.5 hours</a:t>
            </a:r>
          </a:p>
          <a:p>
            <a:pPr marL="1028700" lvl="1" indent="-342900"/>
            <a:r>
              <a:rPr lang="en-US" dirty="0">
                <a:solidFill>
                  <a:schemeClr val="tx1">
                    <a:lumMod val="50000"/>
                    <a:lumOff val="50000"/>
                  </a:schemeClr>
                </a:solidFill>
                <a:latin typeface="Arial"/>
                <a:cs typeface="Arial"/>
              </a:rPr>
              <a:t>Slow: 12-13%</a:t>
            </a:r>
          </a:p>
          <a:p>
            <a:pPr marL="1028700" lvl="1" indent="-342900"/>
            <a:r>
              <a:rPr lang="en-US" dirty="0">
                <a:solidFill>
                  <a:schemeClr val="tx1">
                    <a:lumMod val="50000"/>
                    <a:lumOff val="50000"/>
                  </a:schemeClr>
                </a:solidFill>
                <a:latin typeface="Arial"/>
                <a:cs typeface="Arial"/>
              </a:rPr>
              <a:t>Intermediate: 51-67%</a:t>
            </a:r>
          </a:p>
          <a:p>
            <a:pPr marL="1028700" lvl="1" indent="-342900"/>
            <a:r>
              <a:rPr lang="en-US" dirty="0">
                <a:solidFill>
                  <a:schemeClr val="tx1">
                    <a:lumMod val="50000"/>
                    <a:lumOff val="50000"/>
                  </a:schemeClr>
                </a:solidFill>
                <a:latin typeface="Arial"/>
                <a:cs typeface="Arial"/>
              </a:rPr>
              <a:t>Rapid: 20-37%</a:t>
            </a:r>
          </a:p>
          <a:p>
            <a:pPr marL="342900" indent="-342900">
              <a:buFont typeface="Arial" panose="020B0604020202020204" pitchFamily="34" charset="0"/>
              <a:buChar char="•"/>
            </a:pPr>
            <a:r>
              <a:rPr lang="en-US" dirty="0">
                <a:solidFill>
                  <a:schemeClr val="tx1">
                    <a:lumMod val="65000"/>
                    <a:lumOff val="35000"/>
                  </a:schemeClr>
                </a:solidFill>
                <a:latin typeface="Arial"/>
                <a:cs typeface="Arial"/>
              </a:rPr>
              <a:t>Light or medium roasting is optimal to increase polyphenols and caffeine</a:t>
            </a: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Tree>
    <p:extLst>
      <p:ext uri="{BB962C8B-B14F-4D97-AF65-F5344CB8AC3E}">
        <p14:creationId xmlns:p14="http://schemas.microsoft.com/office/powerpoint/2010/main" val="79436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research example</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548983" y="942608"/>
            <a:ext cx="11094032" cy="52002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pic>
        <p:nvPicPr>
          <p:cNvPr id="4" name="Picture 3" descr="Diagram&#10;&#10;Description automatically generated">
            <a:extLst>
              <a:ext uri="{FF2B5EF4-FFF2-40B4-BE49-F238E27FC236}">
                <a16:creationId xmlns:a16="http://schemas.microsoft.com/office/drawing/2014/main" id="{115CF5D5-6647-4E82-A5AB-1C3BA440DC37}"/>
              </a:ext>
            </a:extLst>
          </p:cNvPr>
          <p:cNvPicPr>
            <a:picLocks noChangeAspect="1"/>
          </p:cNvPicPr>
          <p:nvPr/>
        </p:nvPicPr>
        <p:blipFill>
          <a:blip r:embed="rId3"/>
          <a:stretch>
            <a:fillRect/>
          </a:stretch>
        </p:blipFill>
        <p:spPr>
          <a:xfrm>
            <a:off x="304375" y="1140035"/>
            <a:ext cx="5791624" cy="3691737"/>
          </a:xfrm>
          <a:prstGeom prst="rect">
            <a:avLst/>
          </a:prstGeom>
        </p:spPr>
      </p:pic>
      <p:sp>
        <p:nvSpPr>
          <p:cNvPr id="9" name="TextBox 8">
            <a:extLst>
              <a:ext uri="{FF2B5EF4-FFF2-40B4-BE49-F238E27FC236}">
                <a16:creationId xmlns:a16="http://schemas.microsoft.com/office/drawing/2014/main" id="{8540694E-0F2E-4C04-B08B-09F93A90D11E}"/>
              </a:ext>
            </a:extLst>
          </p:cNvPr>
          <p:cNvSpPr txBox="1"/>
          <p:nvPr/>
        </p:nvSpPr>
        <p:spPr>
          <a:xfrm>
            <a:off x="254000" y="5455226"/>
            <a:ext cx="11622809" cy="1223412"/>
          </a:xfrm>
          <a:prstGeom prst="rect">
            <a:avLst/>
          </a:prstGeom>
          <a:noFill/>
        </p:spPr>
        <p:txBody>
          <a:bodyPr wrap="square" rtlCol="0">
            <a:spAutoFit/>
          </a:bodyPr>
          <a:lstStyle/>
          <a:p>
            <a:r>
              <a:rPr lang="en-US" sz="1050" dirty="0" err="1">
                <a:solidFill>
                  <a:schemeClr val="tx1">
                    <a:lumMod val="65000"/>
                    <a:lumOff val="35000"/>
                  </a:schemeClr>
                </a:solidFill>
                <a:latin typeface="Arial" panose="020B0604020202020204" pitchFamily="34" charset="0"/>
                <a:cs typeface="Arial" panose="020B0604020202020204" pitchFamily="34" charset="0"/>
              </a:rPr>
              <a:t>Barrea</a:t>
            </a:r>
            <a:r>
              <a:rPr lang="en-US" sz="1050" dirty="0">
                <a:solidFill>
                  <a:schemeClr val="tx1">
                    <a:lumMod val="65000"/>
                    <a:lumOff val="35000"/>
                  </a:schemeClr>
                </a:solidFill>
                <a:latin typeface="Arial" panose="020B0604020202020204" pitchFamily="34" charset="0"/>
                <a:cs typeface="Arial" panose="020B0604020202020204" pitchFamily="34" charset="0"/>
              </a:rPr>
              <a:t>, L., Pugliese, G., Frias-</a:t>
            </a:r>
            <a:r>
              <a:rPr lang="en-US" sz="1050" dirty="0" err="1">
                <a:solidFill>
                  <a:schemeClr val="tx1">
                    <a:lumMod val="65000"/>
                    <a:lumOff val="35000"/>
                  </a:schemeClr>
                </a:solidFill>
                <a:latin typeface="Arial" panose="020B0604020202020204" pitchFamily="34" charset="0"/>
                <a:cs typeface="Arial" panose="020B0604020202020204" pitchFamily="34" charset="0"/>
              </a:rPr>
              <a:t>Toral</a:t>
            </a:r>
            <a:r>
              <a:rPr lang="en-US" sz="1050" dirty="0">
                <a:solidFill>
                  <a:schemeClr val="tx1">
                    <a:lumMod val="65000"/>
                    <a:lumOff val="35000"/>
                  </a:schemeClr>
                </a:solidFill>
                <a:latin typeface="Arial" panose="020B0604020202020204" pitchFamily="34" charset="0"/>
                <a:cs typeface="Arial" panose="020B0604020202020204" pitchFamily="34" charset="0"/>
              </a:rPr>
              <a:t>, E., El </a:t>
            </a:r>
            <a:r>
              <a:rPr lang="en-US" sz="1050" dirty="0" err="1">
                <a:solidFill>
                  <a:schemeClr val="tx1">
                    <a:lumMod val="65000"/>
                    <a:lumOff val="35000"/>
                  </a:schemeClr>
                </a:solidFill>
                <a:latin typeface="Arial" panose="020B0604020202020204" pitchFamily="34" charset="0"/>
                <a:cs typeface="Arial" panose="020B0604020202020204" pitchFamily="34" charset="0"/>
              </a:rPr>
              <a:t>Ghoch</a:t>
            </a:r>
            <a:r>
              <a:rPr lang="en-US" sz="1050" dirty="0">
                <a:solidFill>
                  <a:schemeClr val="tx1">
                    <a:lumMod val="65000"/>
                    <a:lumOff val="35000"/>
                  </a:schemeClr>
                </a:solidFill>
                <a:latin typeface="Arial" panose="020B0604020202020204" pitchFamily="34" charset="0"/>
                <a:cs typeface="Arial" panose="020B0604020202020204" pitchFamily="34" charset="0"/>
              </a:rPr>
              <a:t>, M., </a:t>
            </a:r>
            <a:r>
              <a:rPr lang="en-US" sz="1050" dirty="0" err="1">
                <a:solidFill>
                  <a:schemeClr val="tx1">
                    <a:lumMod val="65000"/>
                    <a:lumOff val="35000"/>
                  </a:schemeClr>
                </a:solidFill>
                <a:latin typeface="Arial" panose="020B0604020202020204" pitchFamily="34" charset="0"/>
                <a:cs typeface="Arial" panose="020B0604020202020204" pitchFamily="34" charset="0"/>
              </a:rPr>
              <a:t>Castellucci</a:t>
            </a:r>
            <a:r>
              <a:rPr lang="en-US" sz="1050" dirty="0">
                <a:solidFill>
                  <a:schemeClr val="tx1">
                    <a:lumMod val="65000"/>
                    <a:lumOff val="35000"/>
                  </a:schemeClr>
                </a:solidFill>
                <a:latin typeface="Arial" panose="020B0604020202020204" pitchFamily="34" charset="0"/>
                <a:cs typeface="Arial" panose="020B0604020202020204" pitchFamily="34" charset="0"/>
              </a:rPr>
              <a:t>, B., </a:t>
            </a:r>
            <a:r>
              <a:rPr lang="en-US" sz="1050" dirty="0" err="1">
                <a:solidFill>
                  <a:schemeClr val="tx1">
                    <a:lumMod val="65000"/>
                    <a:lumOff val="35000"/>
                  </a:schemeClr>
                </a:solidFill>
                <a:latin typeface="Arial" panose="020B0604020202020204" pitchFamily="34" charset="0"/>
                <a:cs typeface="Arial" panose="020B0604020202020204" pitchFamily="34" charset="0"/>
              </a:rPr>
              <a:t>Chapela</a:t>
            </a:r>
            <a:r>
              <a:rPr lang="en-US" sz="1050" dirty="0">
                <a:solidFill>
                  <a:schemeClr val="tx1">
                    <a:lumMod val="65000"/>
                    <a:lumOff val="35000"/>
                  </a:schemeClr>
                </a:solidFill>
                <a:latin typeface="Arial" panose="020B0604020202020204" pitchFamily="34" charset="0"/>
                <a:cs typeface="Arial" panose="020B0604020202020204" pitchFamily="34" charset="0"/>
              </a:rPr>
              <a:t>, S. P., </a:t>
            </a:r>
            <a:r>
              <a:rPr lang="en-US" sz="1050" dirty="0" err="1">
                <a:solidFill>
                  <a:schemeClr val="tx1">
                    <a:lumMod val="65000"/>
                    <a:lumOff val="35000"/>
                  </a:schemeClr>
                </a:solidFill>
                <a:latin typeface="Arial" panose="020B0604020202020204" pitchFamily="34" charset="0"/>
                <a:cs typeface="Arial" panose="020B0604020202020204" pitchFamily="34" charset="0"/>
              </a:rPr>
              <a:t>Carignano</a:t>
            </a:r>
            <a:r>
              <a:rPr lang="en-US" sz="1050" dirty="0">
                <a:solidFill>
                  <a:schemeClr val="tx1">
                    <a:lumMod val="65000"/>
                    <a:lumOff val="35000"/>
                  </a:schemeClr>
                </a:solidFill>
                <a:latin typeface="Arial" panose="020B0604020202020204" pitchFamily="34" charset="0"/>
                <a:cs typeface="Arial" panose="020B0604020202020204" pitchFamily="34" charset="0"/>
              </a:rPr>
              <a:t>, M., </a:t>
            </a:r>
            <a:r>
              <a:rPr lang="en-US" sz="1050" dirty="0" err="1">
                <a:solidFill>
                  <a:schemeClr val="tx1">
                    <a:lumMod val="65000"/>
                    <a:lumOff val="35000"/>
                  </a:schemeClr>
                </a:solidFill>
                <a:latin typeface="Arial" panose="020B0604020202020204" pitchFamily="34" charset="0"/>
                <a:cs typeface="Arial" panose="020B0604020202020204" pitchFamily="34" charset="0"/>
              </a:rPr>
              <a:t>Laudisio</a:t>
            </a:r>
            <a:r>
              <a:rPr lang="en-US" sz="1050" dirty="0">
                <a:solidFill>
                  <a:schemeClr val="tx1">
                    <a:lumMod val="65000"/>
                    <a:lumOff val="35000"/>
                  </a:schemeClr>
                </a:solidFill>
                <a:latin typeface="Arial" panose="020B0604020202020204" pitchFamily="34" charset="0"/>
                <a:cs typeface="Arial" panose="020B0604020202020204" pitchFamily="34" charset="0"/>
              </a:rPr>
              <a:t>, D., </a:t>
            </a:r>
            <a:r>
              <a:rPr lang="en-US" sz="1050" dirty="0" err="1">
                <a:solidFill>
                  <a:schemeClr val="tx1">
                    <a:lumMod val="65000"/>
                    <a:lumOff val="35000"/>
                  </a:schemeClr>
                </a:solidFill>
                <a:latin typeface="Arial" panose="020B0604020202020204" pitchFamily="34" charset="0"/>
                <a:cs typeface="Arial" panose="020B0604020202020204" pitchFamily="34" charset="0"/>
              </a:rPr>
              <a:t>Savastano</a:t>
            </a:r>
            <a:r>
              <a:rPr lang="en-US" sz="1050" dirty="0">
                <a:solidFill>
                  <a:schemeClr val="tx1">
                    <a:lumMod val="65000"/>
                    <a:lumOff val="35000"/>
                  </a:schemeClr>
                </a:solidFill>
                <a:latin typeface="Arial" panose="020B0604020202020204" pitchFamily="34" charset="0"/>
                <a:cs typeface="Arial" panose="020B0604020202020204" pitchFamily="34" charset="0"/>
              </a:rPr>
              <a:t>, S., Colao, A., &amp; </a:t>
            </a:r>
            <a:r>
              <a:rPr lang="en-US" sz="1050" dirty="0" err="1">
                <a:solidFill>
                  <a:schemeClr val="tx1">
                    <a:lumMod val="65000"/>
                    <a:lumOff val="35000"/>
                  </a:schemeClr>
                </a:solidFill>
                <a:latin typeface="Arial" panose="020B0604020202020204" pitchFamily="34" charset="0"/>
                <a:cs typeface="Arial" panose="020B0604020202020204" pitchFamily="34" charset="0"/>
              </a:rPr>
              <a:t>Muscogiuri</a:t>
            </a:r>
            <a:r>
              <a:rPr lang="en-US" sz="1050" dirty="0">
                <a:solidFill>
                  <a:schemeClr val="tx1">
                    <a:lumMod val="65000"/>
                    <a:lumOff val="35000"/>
                  </a:schemeClr>
                </a:solidFill>
                <a:latin typeface="Arial" panose="020B0604020202020204" pitchFamily="34" charset="0"/>
                <a:cs typeface="Arial" panose="020B0604020202020204" pitchFamily="34" charset="0"/>
              </a:rPr>
              <a:t>, G. (2021). Coffee consumption, health benefits and side effects: a narrative review and update for dietitians and nutritionists. </a:t>
            </a:r>
            <a:r>
              <a:rPr lang="en-US" sz="1050" i="1" dirty="0">
                <a:solidFill>
                  <a:schemeClr val="tx1">
                    <a:lumMod val="65000"/>
                    <a:lumOff val="35000"/>
                  </a:schemeClr>
                </a:solidFill>
                <a:latin typeface="Arial" panose="020B0604020202020204" pitchFamily="34" charset="0"/>
                <a:cs typeface="Arial" panose="020B0604020202020204" pitchFamily="34" charset="0"/>
              </a:rPr>
              <a:t>Critical reviews in food science and nutrition</a:t>
            </a:r>
            <a:r>
              <a:rPr lang="en-US" sz="1050" dirty="0">
                <a:solidFill>
                  <a:schemeClr val="tx1">
                    <a:lumMod val="65000"/>
                    <a:lumOff val="35000"/>
                  </a:schemeClr>
                </a:solidFill>
                <a:latin typeface="Arial" panose="020B0604020202020204" pitchFamily="34" charset="0"/>
                <a:cs typeface="Arial" panose="020B0604020202020204" pitchFamily="34" charset="0"/>
              </a:rPr>
              <a:t>, 1–24. Advance online publication. </a:t>
            </a:r>
            <a:r>
              <a:rPr lang="en-US" sz="1050" dirty="0">
                <a:solidFill>
                  <a:schemeClr val="tx1">
                    <a:lumMod val="65000"/>
                    <a:lumOff val="35000"/>
                  </a:schemeClr>
                </a:solidFill>
                <a:latin typeface="Arial" panose="020B0604020202020204" pitchFamily="34" charset="0"/>
                <a:cs typeface="Arial" panose="020B0604020202020204" pitchFamily="34" charset="0"/>
                <a:hlinkClick r:id="rId4"/>
              </a:rPr>
              <a:t>https://doi.org/10.1080/10408398.2021.1963207</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a:p>
            <a:endParaRPr lang="en-US" sz="1050" dirty="0">
              <a:solidFill>
                <a:schemeClr val="tx1">
                  <a:lumMod val="65000"/>
                  <a:lumOff val="35000"/>
                </a:schemeClr>
              </a:solidFill>
              <a:latin typeface="Arial" panose="020B0604020202020204" pitchFamily="34" charset="0"/>
              <a:cs typeface="Arial" panose="020B0604020202020204" pitchFamily="34" charset="0"/>
            </a:endParaRPr>
          </a:p>
          <a:p>
            <a:r>
              <a:rPr lang="en-US" sz="1050" dirty="0" err="1">
                <a:solidFill>
                  <a:schemeClr val="tx1">
                    <a:lumMod val="65000"/>
                    <a:lumOff val="35000"/>
                  </a:schemeClr>
                </a:solidFill>
                <a:latin typeface="Arial" panose="020B0604020202020204" pitchFamily="34" charset="0"/>
                <a:cs typeface="Arial" panose="020B0604020202020204" pitchFamily="34" charset="0"/>
              </a:rPr>
              <a:t>Hečimović</a:t>
            </a:r>
            <a:r>
              <a:rPr lang="en-US" sz="1050" dirty="0">
                <a:solidFill>
                  <a:schemeClr val="tx1">
                    <a:lumMod val="65000"/>
                    <a:lumOff val="35000"/>
                  </a:schemeClr>
                </a:solidFill>
                <a:latin typeface="Arial" panose="020B0604020202020204" pitchFamily="34" charset="0"/>
                <a:cs typeface="Arial" panose="020B0604020202020204" pitchFamily="34" charset="0"/>
              </a:rPr>
              <a:t>, I., </a:t>
            </a:r>
            <a:r>
              <a:rPr lang="en-US" sz="1050" dirty="0" err="1">
                <a:solidFill>
                  <a:schemeClr val="tx1">
                    <a:lumMod val="65000"/>
                    <a:lumOff val="35000"/>
                  </a:schemeClr>
                </a:solidFill>
                <a:latin typeface="Arial" panose="020B0604020202020204" pitchFamily="34" charset="0"/>
                <a:cs typeface="Arial" panose="020B0604020202020204" pitchFamily="34" charset="0"/>
              </a:rPr>
              <a:t>Belščak-Cvitanović</a:t>
            </a:r>
            <a:r>
              <a:rPr lang="en-US" sz="1050" dirty="0">
                <a:solidFill>
                  <a:schemeClr val="tx1">
                    <a:lumMod val="65000"/>
                    <a:lumOff val="35000"/>
                  </a:schemeClr>
                </a:solidFill>
                <a:latin typeface="Arial" panose="020B0604020202020204" pitchFamily="34" charset="0"/>
                <a:cs typeface="Arial" panose="020B0604020202020204" pitchFamily="34" charset="0"/>
              </a:rPr>
              <a:t>, A., </a:t>
            </a:r>
            <a:r>
              <a:rPr lang="en-US" sz="1050" dirty="0" err="1">
                <a:solidFill>
                  <a:schemeClr val="tx1">
                    <a:lumMod val="65000"/>
                    <a:lumOff val="35000"/>
                  </a:schemeClr>
                </a:solidFill>
                <a:latin typeface="Arial" panose="020B0604020202020204" pitchFamily="34" charset="0"/>
                <a:cs typeface="Arial" panose="020B0604020202020204" pitchFamily="34" charset="0"/>
              </a:rPr>
              <a:t>Horžić</a:t>
            </a:r>
            <a:r>
              <a:rPr lang="en-US" sz="1050" dirty="0">
                <a:solidFill>
                  <a:schemeClr val="tx1">
                    <a:lumMod val="65000"/>
                    <a:lumOff val="35000"/>
                  </a:schemeClr>
                </a:solidFill>
                <a:latin typeface="Arial" panose="020B0604020202020204" pitchFamily="34" charset="0"/>
                <a:cs typeface="Arial" panose="020B0604020202020204" pitchFamily="34" charset="0"/>
              </a:rPr>
              <a:t>, D., &amp; </a:t>
            </a:r>
            <a:r>
              <a:rPr lang="en-US" sz="1050" dirty="0" err="1">
                <a:solidFill>
                  <a:schemeClr val="tx1">
                    <a:lumMod val="65000"/>
                    <a:lumOff val="35000"/>
                  </a:schemeClr>
                </a:solidFill>
                <a:latin typeface="Arial" panose="020B0604020202020204" pitchFamily="34" charset="0"/>
                <a:cs typeface="Arial" panose="020B0604020202020204" pitchFamily="34" charset="0"/>
              </a:rPr>
              <a:t>Komes</a:t>
            </a:r>
            <a:r>
              <a:rPr lang="en-US" sz="1050" dirty="0">
                <a:solidFill>
                  <a:schemeClr val="tx1">
                    <a:lumMod val="65000"/>
                    <a:lumOff val="35000"/>
                  </a:schemeClr>
                </a:solidFill>
                <a:latin typeface="Arial" panose="020B0604020202020204" pitchFamily="34" charset="0"/>
                <a:cs typeface="Arial" panose="020B0604020202020204" pitchFamily="34" charset="0"/>
              </a:rPr>
              <a:t>, D. (2011). Comparative study of polyphenols and caffeine in different coffee varieties affected by the degree of roasting. </a:t>
            </a:r>
            <a:r>
              <a:rPr lang="en-US" sz="1050" i="1" dirty="0">
                <a:solidFill>
                  <a:schemeClr val="tx1">
                    <a:lumMod val="65000"/>
                    <a:lumOff val="35000"/>
                  </a:schemeClr>
                </a:solidFill>
                <a:latin typeface="Arial" panose="020B0604020202020204" pitchFamily="34" charset="0"/>
                <a:cs typeface="Arial" panose="020B0604020202020204" pitchFamily="34" charset="0"/>
              </a:rPr>
              <a:t>Food chemistry</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en-US" sz="1050" i="1" dirty="0">
                <a:solidFill>
                  <a:schemeClr val="tx1">
                    <a:lumMod val="65000"/>
                    <a:lumOff val="35000"/>
                  </a:schemeClr>
                </a:solidFill>
                <a:latin typeface="Arial" panose="020B0604020202020204" pitchFamily="34" charset="0"/>
                <a:cs typeface="Arial" panose="020B0604020202020204" pitchFamily="34" charset="0"/>
              </a:rPr>
              <a:t>129</a:t>
            </a:r>
            <a:r>
              <a:rPr lang="en-US" sz="1050" dirty="0">
                <a:solidFill>
                  <a:schemeClr val="tx1">
                    <a:lumMod val="65000"/>
                    <a:lumOff val="35000"/>
                  </a:schemeClr>
                </a:solidFill>
                <a:latin typeface="Arial" panose="020B0604020202020204" pitchFamily="34" charset="0"/>
                <a:cs typeface="Arial" panose="020B0604020202020204" pitchFamily="34" charset="0"/>
              </a:rPr>
              <a:t>(3), 991–1000. </a:t>
            </a:r>
            <a:r>
              <a:rPr lang="en-US" sz="1050" dirty="0">
                <a:solidFill>
                  <a:schemeClr val="tx1">
                    <a:lumMod val="65000"/>
                    <a:lumOff val="35000"/>
                  </a:schemeClr>
                </a:solidFill>
                <a:latin typeface="Arial" panose="020B0604020202020204" pitchFamily="34" charset="0"/>
                <a:cs typeface="Arial" panose="020B0604020202020204" pitchFamily="34" charset="0"/>
                <a:hlinkClick r:id="rId5"/>
              </a:rPr>
              <a:t>https://doi.org/10.1016/j.foodchem.2011.05.059</a:t>
            </a:r>
            <a:r>
              <a:rPr lang="en-US" sz="1050" dirty="0">
                <a:solidFill>
                  <a:schemeClr val="tx1">
                    <a:lumMod val="65000"/>
                    <a:lumOff val="35000"/>
                  </a:schemeClr>
                </a:solidFill>
                <a:latin typeface="Arial" panose="020B0604020202020204" pitchFamily="34" charset="0"/>
                <a:cs typeface="Arial" panose="020B0604020202020204" pitchFamily="34" charset="0"/>
              </a:rPr>
              <a:t> </a:t>
            </a:r>
          </a:p>
          <a:p>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ext Placeholder 4">
            <a:extLst>
              <a:ext uri="{FF2B5EF4-FFF2-40B4-BE49-F238E27FC236}">
                <a16:creationId xmlns:a16="http://schemas.microsoft.com/office/drawing/2014/main" id="{71074769-010A-4309-965F-021A80B45EAE}"/>
              </a:ext>
            </a:extLst>
          </p:cNvPr>
          <p:cNvSpPr txBox="1">
            <a:spLocks/>
          </p:cNvSpPr>
          <p:nvPr/>
        </p:nvSpPr>
        <p:spPr>
          <a:xfrm>
            <a:off x="6291676" y="715108"/>
            <a:ext cx="5564499" cy="4848719"/>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solidFill>
                  <a:schemeClr val="tx1">
                    <a:lumMod val="65000"/>
                    <a:lumOff val="35000"/>
                  </a:schemeClr>
                </a:solidFill>
                <a:latin typeface="Arial"/>
                <a:cs typeface="Arial"/>
              </a:rPr>
              <a:t>Phenolic antioxidants decrease with roasting</a:t>
            </a:r>
          </a:p>
          <a:p>
            <a:pPr marL="342900" indent="-342900">
              <a:buFont typeface="Arial" panose="020B0604020202020204" pitchFamily="34" charset="0"/>
              <a:buChar char="•"/>
            </a:pPr>
            <a:r>
              <a:rPr lang="en-US" sz="2200" dirty="0">
                <a:solidFill>
                  <a:schemeClr val="tx1">
                    <a:lumMod val="65000"/>
                    <a:lumOff val="35000"/>
                  </a:schemeClr>
                </a:solidFill>
                <a:latin typeface="Arial"/>
                <a:cs typeface="Arial"/>
              </a:rPr>
              <a:t>Two main species:</a:t>
            </a:r>
          </a:p>
          <a:p>
            <a:pPr marL="1028700" lvl="1" indent="-342900"/>
            <a:r>
              <a:rPr lang="en-US" sz="2200" dirty="0" err="1">
                <a:solidFill>
                  <a:schemeClr val="tx1">
                    <a:lumMod val="50000"/>
                    <a:lumOff val="50000"/>
                  </a:schemeClr>
                </a:solidFill>
                <a:latin typeface="Arial"/>
                <a:cs typeface="Arial"/>
              </a:rPr>
              <a:t>Coffea</a:t>
            </a:r>
            <a:r>
              <a:rPr lang="en-US" sz="2200" dirty="0">
                <a:solidFill>
                  <a:schemeClr val="tx1">
                    <a:lumMod val="50000"/>
                    <a:lumOff val="50000"/>
                  </a:schemeClr>
                </a:solidFill>
                <a:latin typeface="Arial"/>
                <a:cs typeface="Arial"/>
              </a:rPr>
              <a:t> arabica</a:t>
            </a:r>
          </a:p>
          <a:p>
            <a:pPr marL="1028700" lvl="1" indent="-342900"/>
            <a:r>
              <a:rPr lang="en-US" sz="2200" dirty="0" err="1">
                <a:solidFill>
                  <a:schemeClr val="tx1">
                    <a:lumMod val="50000"/>
                    <a:lumOff val="50000"/>
                  </a:schemeClr>
                </a:solidFill>
                <a:latin typeface="Arial"/>
                <a:cs typeface="Arial"/>
              </a:rPr>
              <a:t>Coffea</a:t>
            </a:r>
            <a:r>
              <a:rPr lang="en-US" sz="2200" dirty="0">
                <a:solidFill>
                  <a:schemeClr val="tx1">
                    <a:lumMod val="50000"/>
                    <a:lumOff val="50000"/>
                  </a:schemeClr>
                </a:solidFill>
                <a:latin typeface="Arial"/>
                <a:cs typeface="Arial"/>
              </a:rPr>
              <a:t> </a:t>
            </a:r>
            <a:r>
              <a:rPr lang="en-US" sz="2200" dirty="0" err="1">
                <a:solidFill>
                  <a:schemeClr val="tx1">
                    <a:lumMod val="50000"/>
                    <a:lumOff val="50000"/>
                  </a:schemeClr>
                </a:solidFill>
                <a:latin typeface="Arial"/>
                <a:cs typeface="Arial"/>
              </a:rPr>
              <a:t>robusta</a:t>
            </a:r>
            <a:r>
              <a:rPr lang="en-US" sz="2200" dirty="0">
                <a:solidFill>
                  <a:schemeClr val="tx1">
                    <a:lumMod val="50000"/>
                    <a:lumOff val="50000"/>
                  </a:schemeClr>
                </a:solidFill>
                <a:latin typeface="Arial"/>
                <a:cs typeface="Arial"/>
              </a:rPr>
              <a:t> </a:t>
            </a:r>
          </a:p>
          <a:p>
            <a:pPr marL="342900" indent="-342900">
              <a:buFont typeface="Arial" panose="020B0604020202020204" pitchFamily="34" charset="0"/>
              <a:buChar char="•"/>
            </a:pPr>
            <a:r>
              <a:rPr lang="en-US" sz="2200" dirty="0">
                <a:solidFill>
                  <a:schemeClr val="tx1">
                    <a:lumMod val="65000"/>
                    <a:lumOff val="35000"/>
                  </a:schemeClr>
                </a:solidFill>
                <a:latin typeface="Arial"/>
                <a:cs typeface="Arial"/>
              </a:rPr>
              <a:t>Caffeine 58-259 mg/serving</a:t>
            </a:r>
          </a:p>
          <a:p>
            <a:pPr marL="342900" indent="-342900">
              <a:buFont typeface="Arial" panose="020B0604020202020204" pitchFamily="34" charset="0"/>
              <a:buChar char="•"/>
            </a:pPr>
            <a:r>
              <a:rPr lang="en-US" sz="2200" dirty="0" err="1">
                <a:solidFill>
                  <a:schemeClr val="tx1">
                    <a:lumMod val="65000"/>
                    <a:lumOff val="35000"/>
                  </a:schemeClr>
                </a:solidFill>
                <a:latin typeface="Arial"/>
                <a:cs typeface="Arial"/>
              </a:rPr>
              <a:t>Coffea</a:t>
            </a:r>
            <a:r>
              <a:rPr lang="en-US" sz="2200" dirty="0">
                <a:solidFill>
                  <a:schemeClr val="tx1">
                    <a:lumMod val="65000"/>
                    <a:lumOff val="35000"/>
                  </a:schemeClr>
                </a:solidFill>
                <a:latin typeface="Arial"/>
                <a:cs typeface="Arial"/>
              </a:rPr>
              <a:t> </a:t>
            </a:r>
            <a:r>
              <a:rPr lang="en-US" sz="2200" dirty="0" err="1">
                <a:solidFill>
                  <a:schemeClr val="tx1">
                    <a:lumMod val="65000"/>
                    <a:lumOff val="35000"/>
                  </a:schemeClr>
                </a:solidFill>
                <a:latin typeface="Arial"/>
                <a:cs typeface="Arial"/>
              </a:rPr>
              <a:t>canephora</a:t>
            </a:r>
            <a:r>
              <a:rPr lang="en-US" sz="2200" dirty="0">
                <a:solidFill>
                  <a:schemeClr val="tx1">
                    <a:lumMod val="65000"/>
                    <a:lumOff val="35000"/>
                  </a:schemeClr>
                </a:solidFill>
                <a:latin typeface="Arial"/>
                <a:cs typeface="Arial"/>
              </a:rPr>
              <a:t> and </a:t>
            </a:r>
            <a:r>
              <a:rPr lang="en-US" sz="2200" dirty="0" err="1">
                <a:solidFill>
                  <a:schemeClr val="tx1">
                    <a:lumMod val="65000"/>
                    <a:lumOff val="35000"/>
                  </a:schemeClr>
                </a:solidFill>
                <a:latin typeface="Arial"/>
                <a:cs typeface="Arial"/>
              </a:rPr>
              <a:t>coffea</a:t>
            </a:r>
            <a:r>
              <a:rPr lang="en-US" sz="2200" dirty="0">
                <a:solidFill>
                  <a:schemeClr val="tx1">
                    <a:lumMod val="65000"/>
                    <a:lumOff val="35000"/>
                  </a:schemeClr>
                </a:solidFill>
                <a:latin typeface="Arial"/>
                <a:cs typeface="Arial"/>
              </a:rPr>
              <a:t> </a:t>
            </a:r>
            <a:r>
              <a:rPr lang="en-US" sz="2200" dirty="0" err="1">
                <a:solidFill>
                  <a:schemeClr val="tx1">
                    <a:lumMod val="65000"/>
                    <a:lumOff val="35000"/>
                  </a:schemeClr>
                </a:solidFill>
                <a:latin typeface="Arial"/>
                <a:cs typeface="Arial"/>
              </a:rPr>
              <a:t>robusta</a:t>
            </a:r>
            <a:r>
              <a:rPr lang="en-US" sz="2200" dirty="0">
                <a:solidFill>
                  <a:schemeClr val="tx1">
                    <a:lumMod val="65000"/>
                    <a:lumOff val="35000"/>
                  </a:schemeClr>
                </a:solidFill>
                <a:latin typeface="Arial"/>
                <a:cs typeface="Arial"/>
              </a:rPr>
              <a:t> have higher caffeine content, especially light roasted cherry</a:t>
            </a:r>
          </a:p>
          <a:p>
            <a:pPr marL="342900" indent="-342900">
              <a:buFont typeface="Arial" panose="020B0604020202020204" pitchFamily="34" charset="0"/>
              <a:buChar char="•"/>
            </a:pPr>
            <a:r>
              <a:rPr lang="en-US" sz="2200" dirty="0">
                <a:solidFill>
                  <a:schemeClr val="tx1">
                    <a:lumMod val="65000"/>
                    <a:lumOff val="35000"/>
                  </a:schemeClr>
                </a:solidFill>
                <a:latin typeface="Arial"/>
                <a:cs typeface="Arial"/>
              </a:rPr>
              <a:t>Half life of caffeine affected by:</a:t>
            </a:r>
          </a:p>
          <a:p>
            <a:pPr marL="1028700" lvl="1" indent="-342900"/>
            <a:r>
              <a:rPr lang="en-US" sz="2200" dirty="0">
                <a:solidFill>
                  <a:schemeClr val="tx1">
                    <a:lumMod val="50000"/>
                    <a:lumOff val="50000"/>
                  </a:schemeClr>
                </a:solidFill>
                <a:latin typeface="Arial"/>
                <a:cs typeface="Arial"/>
              </a:rPr>
              <a:t>Age</a:t>
            </a:r>
          </a:p>
          <a:p>
            <a:pPr marL="1028700" lvl="1" indent="-342900"/>
            <a:r>
              <a:rPr lang="en-US" sz="2200" dirty="0">
                <a:solidFill>
                  <a:schemeClr val="tx1">
                    <a:lumMod val="50000"/>
                    <a:lumOff val="50000"/>
                  </a:schemeClr>
                </a:solidFill>
                <a:latin typeface="Arial"/>
                <a:cs typeface="Arial"/>
              </a:rPr>
              <a:t>Smoking (reduces)</a:t>
            </a:r>
          </a:p>
          <a:p>
            <a:pPr marL="1028700" lvl="1" indent="-342900"/>
            <a:r>
              <a:rPr lang="en-US" sz="2200" dirty="0">
                <a:solidFill>
                  <a:schemeClr val="tx1">
                    <a:lumMod val="50000"/>
                    <a:lumOff val="50000"/>
                  </a:schemeClr>
                </a:solidFill>
                <a:latin typeface="Arial"/>
                <a:cs typeface="Arial"/>
              </a:rPr>
              <a:t>Pregnancy (increases)</a:t>
            </a:r>
          </a:p>
          <a:p>
            <a:pPr marL="1028700" lvl="1" indent="-342900"/>
            <a:r>
              <a:rPr lang="en-US" sz="2200" dirty="0">
                <a:solidFill>
                  <a:schemeClr val="tx1">
                    <a:lumMod val="50000"/>
                    <a:lumOff val="50000"/>
                  </a:schemeClr>
                </a:solidFill>
                <a:latin typeface="Arial"/>
                <a:cs typeface="Arial"/>
              </a:rPr>
              <a:t>Medications</a:t>
            </a:r>
          </a:p>
          <a:p>
            <a:pPr marL="1028700" lvl="1" indent="-342900"/>
            <a:r>
              <a:rPr lang="en-US" sz="2200" dirty="0">
                <a:solidFill>
                  <a:schemeClr val="tx1">
                    <a:lumMod val="50000"/>
                    <a:lumOff val="50000"/>
                  </a:schemeClr>
                </a:solidFill>
                <a:latin typeface="Arial"/>
                <a:cs typeface="Arial"/>
              </a:rPr>
              <a:t>Genetics</a:t>
            </a: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1028700" lvl="1" indent="-342900"/>
            <a:endParaRPr lang="en-US" dirty="0">
              <a:solidFill>
                <a:schemeClr val="tx1">
                  <a:lumMod val="65000"/>
                  <a:lumOff val="35000"/>
                </a:schemeClr>
              </a:solidFill>
              <a:latin typeface="Arial"/>
              <a:cs typeface="Arial"/>
            </a:endParaRPr>
          </a:p>
          <a:p>
            <a:pPr marL="342900" indent="-342900">
              <a:buFont typeface="Arial" panose="020B0604020202020204" pitchFamily="34" charset="0"/>
              <a:buChar char="•"/>
            </a:pPr>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Tree>
    <p:extLst>
      <p:ext uri="{BB962C8B-B14F-4D97-AF65-F5344CB8AC3E}">
        <p14:creationId xmlns:p14="http://schemas.microsoft.com/office/powerpoint/2010/main" val="52997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research example: flavonoid content based on roasting</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10" name="Text Placeholder 4">
            <a:extLst>
              <a:ext uri="{FF2B5EF4-FFF2-40B4-BE49-F238E27FC236}">
                <a16:creationId xmlns:a16="http://schemas.microsoft.com/office/drawing/2014/main" id="{EEA1FFC8-1BDF-4CB7-B6D6-B88836E390F8}"/>
              </a:ext>
            </a:extLst>
          </p:cNvPr>
          <p:cNvSpPr txBox="1">
            <a:spLocks/>
          </p:cNvSpPr>
          <p:nvPr/>
        </p:nvSpPr>
        <p:spPr>
          <a:xfrm>
            <a:off x="548983" y="942608"/>
            <a:ext cx="11094032" cy="52002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65000"/>
                  <a:lumOff val="35000"/>
                </a:schemeClr>
              </a:solidFill>
              <a:latin typeface="Arial"/>
              <a:cs typeface="Arial"/>
            </a:endParaRPr>
          </a:p>
          <a:p>
            <a:endParaRPr lang="en-US" dirty="0">
              <a:solidFill>
                <a:schemeClr val="tx1">
                  <a:lumMod val="65000"/>
                  <a:lumOff val="35000"/>
                </a:schemeClr>
              </a:solidFill>
              <a:highlight>
                <a:srgbClr val="FFFFFF"/>
              </a:highlight>
            </a:endParaRPr>
          </a:p>
        </p:txBody>
      </p:sp>
      <p:sp>
        <p:nvSpPr>
          <p:cNvPr id="9" name="TextBox 8">
            <a:extLst>
              <a:ext uri="{FF2B5EF4-FFF2-40B4-BE49-F238E27FC236}">
                <a16:creationId xmlns:a16="http://schemas.microsoft.com/office/drawing/2014/main" id="{513642CA-B9B4-48FD-9316-2C0360BAC035}"/>
              </a:ext>
            </a:extLst>
          </p:cNvPr>
          <p:cNvSpPr txBox="1"/>
          <p:nvPr/>
        </p:nvSpPr>
        <p:spPr>
          <a:xfrm>
            <a:off x="254000" y="5638008"/>
            <a:ext cx="3912755" cy="900246"/>
          </a:xfrm>
          <a:prstGeom prst="rect">
            <a:avLst/>
          </a:prstGeom>
          <a:noFill/>
        </p:spPr>
        <p:txBody>
          <a:bodyPr wrap="square" rtlCol="0">
            <a:spAutoFit/>
          </a:bodyPr>
          <a:lstStyle/>
          <a:p>
            <a:r>
              <a:rPr lang="en-US" sz="1050" dirty="0" err="1">
                <a:solidFill>
                  <a:schemeClr val="tx1">
                    <a:lumMod val="65000"/>
                    <a:lumOff val="35000"/>
                  </a:schemeClr>
                </a:solidFill>
                <a:latin typeface="Arial" panose="020B0604020202020204" pitchFamily="34" charset="0"/>
                <a:cs typeface="Arial" panose="020B0604020202020204" pitchFamily="34" charset="0"/>
              </a:rPr>
              <a:t>Hečimović</a:t>
            </a:r>
            <a:r>
              <a:rPr lang="en-US" sz="1050" dirty="0">
                <a:solidFill>
                  <a:schemeClr val="tx1">
                    <a:lumMod val="65000"/>
                    <a:lumOff val="35000"/>
                  </a:schemeClr>
                </a:solidFill>
                <a:latin typeface="Arial" panose="020B0604020202020204" pitchFamily="34" charset="0"/>
                <a:cs typeface="Arial" panose="020B0604020202020204" pitchFamily="34" charset="0"/>
              </a:rPr>
              <a:t>, I., </a:t>
            </a:r>
            <a:r>
              <a:rPr lang="en-US" sz="1050" dirty="0" err="1">
                <a:solidFill>
                  <a:schemeClr val="tx1">
                    <a:lumMod val="65000"/>
                    <a:lumOff val="35000"/>
                  </a:schemeClr>
                </a:solidFill>
                <a:latin typeface="Arial" panose="020B0604020202020204" pitchFamily="34" charset="0"/>
                <a:cs typeface="Arial" panose="020B0604020202020204" pitchFamily="34" charset="0"/>
              </a:rPr>
              <a:t>Belščak-Cvitanović</a:t>
            </a:r>
            <a:r>
              <a:rPr lang="en-US" sz="1050" dirty="0">
                <a:solidFill>
                  <a:schemeClr val="tx1">
                    <a:lumMod val="65000"/>
                    <a:lumOff val="35000"/>
                  </a:schemeClr>
                </a:solidFill>
                <a:latin typeface="Arial" panose="020B0604020202020204" pitchFamily="34" charset="0"/>
                <a:cs typeface="Arial" panose="020B0604020202020204" pitchFamily="34" charset="0"/>
              </a:rPr>
              <a:t>, A., </a:t>
            </a:r>
            <a:r>
              <a:rPr lang="en-US" sz="1050" dirty="0" err="1">
                <a:solidFill>
                  <a:schemeClr val="tx1">
                    <a:lumMod val="65000"/>
                    <a:lumOff val="35000"/>
                  </a:schemeClr>
                </a:solidFill>
                <a:latin typeface="Arial" panose="020B0604020202020204" pitchFamily="34" charset="0"/>
                <a:cs typeface="Arial" panose="020B0604020202020204" pitchFamily="34" charset="0"/>
              </a:rPr>
              <a:t>Horžić</a:t>
            </a:r>
            <a:r>
              <a:rPr lang="en-US" sz="1050" dirty="0">
                <a:solidFill>
                  <a:schemeClr val="tx1">
                    <a:lumMod val="65000"/>
                    <a:lumOff val="35000"/>
                  </a:schemeClr>
                </a:solidFill>
                <a:latin typeface="Arial" panose="020B0604020202020204" pitchFamily="34" charset="0"/>
                <a:cs typeface="Arial" panose="020B0604020202020204" pitchFamily="34" charset="0"/>
              </a:rPr>
              <a:t>, D., &amp; </a:t>
            </a:r>
            <a:r>
              <a:rPr lang="en-US" sz="1050" dirty="0" err="1">
                <a:solidFill>
                  <a:schemeClr val="tx1">
                    <a:lumMod val="65000"/>
                    <a:lumOff val="35000"/>
                  </a:schemeClr>
                </a:solidFill>
                <a:latin typeface="Arial" panose="020B0604020202020204" pitchFamily="34" charset="0"/>
                <a:cs typeface="Arial" panose="020B0604020202020204" pitchFamily="34" charset="0"/>
              </a:rPr>
              <a:t>Komes</a:t>
            </a:r>
            <a:r>
              <a:rPr lang="en-US" sz="1050" dirty="0">
                <a:solidFill>
                  <a:schemeClr val="tx1">
                    <a:lumMod val="65000"/>
                    <a:lumOff val="35000"/>
                  </a:schemeClr>
                </a:solidFill>
                <a:latin typeface="Arial" panose="020B0604020202020204" pitchFamily="34" charset="0"/>
                <a:cs typeface="Arial" panose="020B0604020202020204" pitchFamily="34" charset="0"/>
              </a:rPr>
              <a:t>, D. (2011). Comparative study of polyphenols and caffeine in different coffee varieties affected by the degree of roasting. </a:t>
            </a:r>
            <a:r>
              <a:rPr lang="en-US" sz="1050" i="1" dirty="0">
                <a:solidFill>
                  <a:schemeClr val="tx1">
                    <a:lumMod val="65000"/>
                    <a:lumOff val="35000"/>
                  </a:schemeClr>
                </a:solidFill>
                <a:latin typeface="Arial" panose="020B0604020202020204" pitchFamily="34" charset="0"/>
                <a:cs typeface="Arial" panose="020B0604020202020204" pitchFamily="34" charset="0"/>
              </a:rPr>
              <a:t>Food chemistry</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en-US" sz="1050" i="1" dirty="0">
                <a:solidFill>
                  <a:schemeClr val="tx1">
                    <a:lumMod val="65000"/>
                    <a:lumOff val="35000"/>
                  </a:schemeClr>
                </a:solidFill>
                <a:latin typeface="Arial" panose="020B0604020202020204" pitchFamily="34" charset="0"/>
                <a:cs typeface="Arial" panose="020B0604020202020204" pitchFamily="34" charset="0"/>
              </a:rPr>
              <a:t>129</a:t>
            </a:r>
            <a:r>
              <a:rPr lang="en-US" sz="1050" dirty="0">
                <a:solidFill>
                  <a:schemeClr val="tx1">
                    <a:lumMod val="65000"/>
                    <a:lumOff val="35000"/>
                  </a:schemeClr>
                </a:solidFill>
                <a:latin typeface="Arial" panose="020B0604020202020204" pitchFamily="34" charset="0"/>
                <a:cs typeface="Arial" panose="020B0604020202020204" pitchFamily="34" charset="0"/>
              </a:rPr>
              <a:t>(3), 991–1000. </a:t>
            </a:r>
            <a:r>
              <a:rPr lang="en-US" sz="1050" dirty="0">
                <a:solidFill>
                  <a:schemeClr val="tx1">
                    <a:lumMod val="65000"/>
                    <a:lumOff val="35000"/>
                  </a:schemeClr>
                </a:solidFill>
                <a:latin typeface="Arial" panose="020B0604020202020204" pitchFamily="34" charset="0"/>
                <a:cs typeface="Arial" panose="020B0604020202020204" pitchFamily="34" charset="0"/>
                <a:hlinkClick r:id="rId3"/>
              </a:rPr>
              <a:t>https://doi.org/10.1016/j.foodchem.2011.05.059</a:t>
            </a:r>
            <a:r>
              <a:rPr lang="en-US" sz="105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4" name="Picture 3" descr="Chart, bar chart&#10;&#10;Description automatically generated">
            <a:extLst>
              <a:ext uri="{FF2B5EF4-FFF2-40B4-BE49-F238E27FC236}">
                <a16:creationId xmlns:a16="http://schemas.microsoft.com/office/drawing/2014/main" id="{05AAF1AF-04A7-4900-88CF-57BCDA9AF6D5}"/>
              </a:ext>
            </a:extLst>
          </p:cNvPr>
          <p:cNvPicPr>
            <a:picLocks noChangeAspect="1"/>
          </p:cNvPicPr>
          <p:nvPr/>
        </p:nvPicPr>
        <p:blipFill>
          <a:blip r:embed="rId4"/>
          <a:stretch>
            <a:fillRect/>
          </a:stretch>
        </p:blipFill>
        <p:spPr>
          <a:xfrm>
            <a:off x="1737703" y="1125952"/>
            <a:ext cx="8716591" cy="4344006"/>
          </a:xfrm>
          <a:prstGeom prst="rect">
            <a:avLst/>
          </a:prstGeom>
        </p:spPr>
      </p:pic>
      <p:sp>
        <p:nvSpPr>
          <p:cNvPr id="5" name="Arrow: Down 4">
            <a:extLst>
              <a:ext uri="{FF2B5EF4-FFF2-40B4-BE49-F238E27FC236}">
                <a16:creationId xmlns:a16="http://schemas.microsoft.com/office/drawing/2014/main" id="{EF3888C3-DA15-4D23-88BE-48F0A236CBF6}"/>
              </a:ext>
            </a:extLst>
          </p:cNvPr>
          <p:cNvSpPr/>
          <p:nvPr/>
        </p:nvSpPr>
        <p:spPr>
          <a:xfrm>
            <a:off x="3065318" y="730590"/>
            <a:ext cx="374073" cy="924791"/>
          </a:xfrm>
          <a:prstGeom prst="downArrow">
            <a:avLst/>
          </a:prstGeom>
          <a:solidFill>
            <a:srgbClr val="0033A0"/>
          </a:solidFill>
          <a:ln>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65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p:txBody>
          <a:bodyPr vert="horz" lIns="91440" tIns="45720" rIns="91440" bIns="45720" rtlCol="0" anchor="t">
            <a:noAutofit/>
          </a:bodyPr>
          <a:lstStyle/>
          <a:p>
            <a:r>
              <a:rPr lang="en-US" dirty="0">
                <a:latin typeface="Arial Black"/>
              </a:rPr>
              <a:t>Transdisciplinary research example</a:t>
            </a:r>
            <a:endParaRPr lang="en-US" dirty="0"/>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pic>
        <p:nvPicPr>
          <p:cNvPr id="11" name="Picture 10" descr="A picture containing text&#10;&#10;Description automatically generated">
            <a:extLst>
              <a:ext uri="{FF2B5EF4-FFF2-40B4-BE49-F238E27FC236}">
                <a16:creationId xmlns:a16="http://schemas.microsoft.com/office/drawing/2014/main" id="{AA6609F4-1463-4DBE-9668-B70AEF2529BD}"/>
              </a:ext>
            </a:extLst>
          </p:cNvPr>
          <p:cNvPicPr>
            <a:picLocks noChangeAspect="1"/>
          </p:cNvPicPr>
          <p:nvPr/>
        </p:nvPicPr>
        <p:blipFill>
          <a:blip r:embed="rId3"/>
          <a:stretch>
            <a:fillRect/>
          </a:stretch>
        </p:blipFill>
        <p:spPr>
          <a:xfrm>
            <a:off x="5071412" y="600589"/>
            <a:ext cx="1848933" cy="2778451"/>
          </a:xfrm>
          <a:prstGeom prst="rect">
            <a:avLst/>
          </a:prstGeom>
        </p:spPr>
      </p:pic>
      <p:pic>
        <p:nvPicPr>
          <p:cNvPr id="13" name="Picture 12">
            <a:extLst>
              <a:ext uri="{FF2B5EF4-FFF2-40B4-BE49-F238E27FC236}">
                <a16:creationId xmlns:a16="http://schemas.microsoft.com/office/drawing/2014/main" id="{0A0F2FA6-CCC2-47A1-B400-823EBEB5D37B}"/>
              </a:ext>
            </a:extLst>
          </p:cNvPr>
          <p:cNvPicPr>
            <a:picLocks noChangeAspect="1"/>
          </p:cNvPicPr>
          <p:nvPr/>
        </p:nvPicPr>
        <p:blipFill>
          <a:blip r:embed="rId4"/>
          <a:stretch>
            <a:fillRect/>
          </a:stretch>
        </p:blipFill>
        <p:spPr>
          <a:xfrm>
            <a:off x="6760548" y="3895815"/>
            <a:ext cx="5010043" cy="1589393"/>
          </a:xfrm>
          <a:prstGeom prst="rect">
            <a:avLst/>
          </a:prstGeom>
        </p:spPr>
      </p:pic>
      <p:pic>
        <p:nvPicPr>
          <p:cNvPr id="15" name="Picture 14">
            <a:extLst>
              <a:ext uri="{FF2B5EF4-FFF2-40B4-BE49-F238E27FC236}">
                <a16:creationId xmlns:a16="http://schemas.microsoft.com/office/drawing/2014/main" id="{2C11EF7F-534D-454F-B753-DFC6361CB897}"/>
              </a:ext>
            </a:extLst>
          </p:cNvPr>
          <p:cNvPicPr>
            <a:picLocks noChangeAspect="1"/>
          </p:cNvPicPr>
          <p:nvPr/>
        </p:nvPicPr>
        <p:blipFill>
          <a:blip r:embed="rId5"/>
          <a:stretch>
            <a:fillRect/>
          </a:stretch>
        </p:blipFill>
        <p:spPr>
          <a:xfrm>
            <a:off x="1597078" y="3514141"/>
            <a:ext cx="3172831" cy="2678242"/>
          </a:xfrm>
          <a:prstGeom prst="rect">
            <a:avLst/>
          </a:prstGeom>
        </p:spPr>
      </p:pic>
      <p:sp>
        <p:nvSpPr>
          <p:cNvPr id="7" name="TextBox 6">
            <a:extLst>
              <a:ext uri="{FF2B5EF4-FFF2-40B4-BE49-F238E27FC236}">
                <a16:creationId xmlns:a16="http://schemas.microsoft.com/office/drawing/2014/main" id="{5FD9A042-3B70-4D7F-93EC-637B2E4970CB}"/>
              </a:ext>
            </a:extLst>
          </p:cNvPr>
          <p:cNvSpPr txBox="1"/>
          <p:nvPr/>
        </p:nvSpPr>
        <p:spPr>
          <a:xfrm>
            <a:off x="1194046" y="6171216"/>
            <a:ext cx="3978894" cy="307777"/>
          </a:xfrm>
          <a:prstGeom prst="rect">
            <a:avLst/>
          </a:prstGeom>
          <a:noFill/>
        </p:spPr>
        <p:txBody>
          <a:bodyPr wrap="square" rtlCol="0">
            <a:sp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Sarah Lyon, Ph.D.</a:t>
            </a:r>
          </a:p>
        </p:txBody>
      </p:sp>
    </p:spTree>
    <p:extLst>
      <p:ext uri="{BB962C8B-B14F-4D97-AF65-F5344CB8AC3E}">
        <p14:creationId xmlns:p14="http://schemas.microsoft.com/office/powerpoint/2010/main" val="320922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a:t>  </a:t>
            </a:r>
          </a:p>
        </p:txBody>
      </p:sp>
      <p:sp>
        <p:nvSpPr>
          <p:cNvPr id="9" name="Text Placeholder 3">
            <a:extLst>
              <a:ext uri="{FF2B5EF4-FFF2-40B4-BE49-F238E27FC236}">
                <a16:creationId xmlns:a16="http://schemas.microsoft.com/office/drawing/2014/main" id="{845AF258-CB85-4C75-A67F-5284A6A2748A}"/>
              </a:ext>
            </a:extLst>
          </p:cNvPr>
          <p:cNvSpPr txBox="1">
            <a:spLocks/>
          </p:cNvSpPr>
          <p:nvPr/>
        </p:nvSpPr>
        <p:spPr>
          <a:xfrm>
            <a:off x="254000" y="950912"/>
            <a:ext cx="11688763" cy="454977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lumMod val="65000"/>
                    <a:lumOff val="3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cs typeface="Arial" panose="020B0604020202020204" pitchFamily="34" charset="0"/>
              </a:rPr>
              <a:t>Transdisciplinary Research Example</a:t>
            </a:r>
          </a:p>
          <a:p>
            <a:endParaRPr lang="en-US" sz="2800" b="1" dirty="0">
              <a:cs typeface="Arial" panose="020B0604020202020204" pitchFamily="34" charset="0"/>
            </a:endParaRPr>
          </a:p>
          <a:p>
            <a:pPr marL="457200" indent="-457200">
              <a:buFont typeface="Arial" panose="020B0604020202020204" pitchFamily="34" charset="0"/>
              <a:buChar char="•"/>
            </a:pPr>
            <a:r>
              <a:rPr lang="en-US" sz="2800" b="1" dirty="0">
                <a:cs typeface="Arial" panose="020B0604020202020204" pitchFamily="34" charset="0"/>
              </a:rPr>
              <a:t>Transdisciplinary Education Examples</a:t>
            </a:r>
          </a:p>
          <a:p>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Searches</a:t>
            </a:r>
          </a:p>
          <a:p>
            <a:pPr marL="457200" indent="-457200">
              <a:buFont typeface="Arial" panose="020B0604020202020204" pitchFamily="34" charset="0"/>
              <a:buChar char="•"/>
            </a:pPr>
            <a:endParaRPr lang="en-US" sz="2800" dirty="0">
              <a:cs typeface="Arial" panose="020B0604020202020204" pitchFamily="34" charset="0"/>
            </a:endParaRPr>
          </a:p>
          <a:p>
            <a:pPr marL="457200" indent="-457200">
              <a:buFont typeface="Arial" panose="020B0604020202020204" pitchFamily="34" charset="0"/>
              <a:buChar char="•"/>
            </a:pPr>
            <a:r>
              <a:rPr lang="en-US" sz="2800" dirty="0">
                <a:cs typeface="Arial" panose="020B0604020202020204" pitchFamily="34" charset="0"/>
              </a:rPr>
              <a:t>Southern Association of Colleges and Schools Commission on Colleges (SACSCOC)</a:t>
            </a:r>
          </a:p>
          <a:p>
            <a:pPr marL="457200" indent="-457200">
              <a:buFont typeface="Arial" panose="020B0604020202020204" pitchFamily="34" charset="0"/>
              <a:buChar char="•"/>
            </a:pPr>
            <a:endParaRPr lang="en-US" sz="2800" dirty="0">
              <a:cs typeface="Arial" panose="020B0604020202020204" pitchFamily="34" charset="0"/>
            </a:endParaRPr>
          </a:p>
        </p:txBody>
      </p:sp>
      <p:sp>
        <p:nvSpPr>
          <p:cNvPr id="4" name="Text Placeholder 2">
            <a:extLst>
              <a:ext uri="{FF2B5EF4-FFF2-40B4-BE49-F238E27FC236}">
                <a16:creationId xmlns:a16="http://schemas.microsoft.com/office/drawing/2014/main" id="{4BE698AA-2817-44C7-A0A8-438A8793D8F8}"/>
              </a:ext>
            </a:extLst>
          </p:cNvPr>
          <p:cNvSpPr>
            <a:spLocks noGrp="1"/>
          </p:cNvSpPr>
          <p:nvPr>
            <p:ph type="body" sz="quarter" idx="13"/>
          </p:nvPr>
        </p:nvSpPr>
        <p:spPr>
          <a:xfrm>
            <a:off x="254000" y="283943"/>
            <a:ext cx="11277600" cy="230836"/>
          </a:xfrm>
        </p:spPr>
        <p:txBody>
          <a:bodyPr/>
          <a:lstStyle/>
          <a:p>
            <a:r>
              <a:rPr lang="en-US" dirty="0"/>
              <a:t>Provost Report</a:t>
            </a:r>
          </a:p>
        </p:txBody>
      </p:sp>
    </p:spTree>
    <p:extLst>
      <p:ext uri="{BB962C8B-B14F-4D97-AF65-F5344CB8AC3E}">
        <p14:creationId xmlns:p14="http://schemas.microsoft.com/office/powerpoint/2010/main" val="116447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723A17-E2CA-4203-8202-14AFEF3C3773}"/>
              </a:ext>
            </a:extLst>
          </p:cNvPr>
          <p:cNvSpPr>
            <a:spLocks noGrp="1"/>
          </p:cNvSpPr>
          <p:nvPr>
            <p:ph type="body" sz="quarter" idx="13"/>
          </p:nvPr>
        </p:nvSpPr>
        <p:spPr>
          <a:xfrm>
            <a:off x="254000" y="283943"/>
            <a:ext cx="11277600" cy="230836"/>
          </a:xfrm>
        </p:spPr>
        <p:txBody>
          <a:bodyPr/>
          <a:lstStyle/>
          <a:p>
            <a:r>
              <a:rPr lang="en-US" dirty="0"/>
              <a:t>Transdisciplinary educational examples: alignment with strategic plan</a:t>
            </a:r>
          </a:p>
        </p:txBody>
      </p:sp>
      <p:pic>
        <p:nvPicPr>
          <p:cNvPr id="5" name="Picture 5" descr="A picture containing Word&#10;&#10;Description automatically generated">
            <a:extLst>
              <a:ext uri="{FF2B5EF4-FFF2-40B4-BE49-F238E27FC236}">
                <a16:creationId xmlns:a16="http://schemas.microsoft.com/office/drawing/2014/main" id="{0AFD31E2-45B4-405D-9CEA-E6B31102BAF9}"/>
              </a:ext>
            </a:extLst>
          </p:cNvPr>
          <p:cNvPicPr>
            <a:picLocks noChangeAspect="1"/>
          </p:cNvPicPr>
          <p:nvPr/>
        </p:nvPicPr>
        <p:blipFill>
          <a:blip r:embed="rId3"/>
          <a:stretch>
            <a:fillRect/>
          </a:stretch>
        </p:blipFill>
        <p:spPr>
          <a:xfrm>
            <a:off x="2807370" y="849554"/>
            <a:ext cx="6577259" cy="5309393"/>
          </a:xfrm>
          <a:prstGeom prst="rect">
            <a:avLst/>
          </a:prstGeom>
        </p:spPr>
      </p:pic>
      <p:sp>
        <p:nvSpPr>
          <p:cNvPr id="6" name="Rectangle 5">
            <a:extLst>
              <a:ext uri="{FF2B5EF4-FFF2-40B4-BE49-F238E27FC236}">
                <a16:creationId xmlns:a16="http://schemas.microsoft.com/office/drawing/2014/main" id="{0426940D-B083-4829-9E62-230BAA3500B1}"/>
              </a:ext>
            </a:extLst>
          </p:cNvPr>
          <p:cNvSpPr/>
          <p:nvPr/>
        </p:nvSpPr>
        <p:spPr>
          <a:xfrm>
            <a:off x="254000" y="5908947"/>
            <a:ext cx="3573121" cy="584775"/>
          </a:xfrm>
          <a:prstGeom prst="rect">
            <a:avLst/>
          </a:prstGeom>
        </p:spPr>
        <p:txBody>
          <a:bodyPr wrap="square">
            <a:spAutoFit/>
          </a:bodyPr>
          <a:lstStyle/>
          <a:p>
            <a:r>
              <a:rPr lang="en-US" sz="800" dirty="0">
                <a:solidFill>
                  <a:schemeClr val="tx1">
                    <a:lumMod val="65000"/>
                    <a:lumOff val="35000"/>
                  </a:schemeClr>
                </a:solidFill>
                <a:latin typeface="Arial" panose="020B0604020202020204" pitchFamily="34" charset="0"/>
                <a:cs typeface="Arial" panose="020B0604020202020204" pitchFamily="34" charset="0"/>
              </a:rPr>
              <a:t>Rosenfield P. L. (1992). The potential of transdisciplinary research for sustaining and extending linkages between the health and social sciences. </a:t>
            </a:r>
            <a:r>
              <a:rPr lang="en-US" sz="800" i="1" dirty="0">
                <a:solidFill>
                  <a:schemeClr val="tx1">
                    <a:lumMod val="65000"/>
                    <a:lumOff val="35000"/>
                  </a:schemeClr>
                </a:solidFill>
                <a:latin typeface="Arial" panose="020B0604020202020204" pitchFamily="34" charset="0"/>
                <a:cs typeface="Arial" panose="020B0604020202020204" pitchFamily="34" charset="0"/>
              </a:rPr>
              <a:t>Social science &amp; medicine (1982)</a:t>
            </a:r>
            <a:r>
              <a:rPr lang="en-US" sz="800" dirty="0">
                <a:solidFill>
                  <a:schemeClr val="tx1">
                    <a:lumMod val="65000"/>
                    <a:lumOff val="35000"/>
                  </a:schemeClr>
                </a:solidFill>
                <a:latin typeface="Arial" panose="020B0604020202020204" pitchFamily="34" charset="0"/>
                <a:cs typeface="Arial" panose="020B0604020202020204" pitchFamily="34" charset="0"/>
              </a:rPr>
              <a:t>, </a:t>
            </a:r>
            <a:r>
              <a:rPr lang="en-US" sz="800" i="1" dirty="0">
                <a:solidFill>
                  <a:schemeClr val="tx1">
                    <a:lumMod val="65000"/>
                    <a:lumOff val="35000"/>
                  </a:schemeClr>
                </a:solidFill>
                <a:latin typeface="Arial" panose="020B0604020202020204" pitchFamily="34" charset="0"/>
                <a:cs typeface="Arial" panose="020B0604020202020204" pitchFamily="34" charset="0"/>
              </a:rPr>
              <a:t>35</a:t>
            </a:r>
            <a:r>
              <a:rPr lang="en-US" sz="800" dirty="0">
                <a:solidFill>
                  <a:schemeClr val="tx1">
                    <a:lumMod val="65000"/>
                    <a:lumOff val="35000"/>
                  </a:schemeClr>
                </a:solidFill>
                <a:latin typeface="Arial" panose="020B0604020202020204" pitchFamily="34" charset="0"/>
                <a:cs typeface="Arial" panose="020B0604020202020204" pitchFamily="34" charset="0"/>
              </a:rPr>
              <a:t>(11), 1343–1357. </a:t>
            </a:r>
            <a:r>
              <a:rPr lang="en-US" sz="800" dirty="0">
                <a:solidFill>
                  <a:schemeClr val="tx1">
                    <a:lumMod val="65000"/>
                    <a:lumOff val="35000"/>
                  </a:schemeClr>
                </a:solidFill>
                <a:latin typeface="Arial" panose="020B0604020202020204" pitchFamily="34" charset="0"/>
                <a:cs typeface="Arial" panose="020B0604020202020204" pitchFamily="34" charset="0"/>
                <a:hlinkClick r:id="rId4"/>
              </a:rPr>
              <a:t>https://doi.org</a:t>
            </a:r>
            <a:r>
              <a:rPr lang="en-US" sz="800">
                <a:solidFill>
                  <a:schemeClr val="tx1">
                    <a:lumMod val="65000"/>
                    <a:lumOff val="35000"/>
                  </a:schemeClr>
                </a:solidFill>
                <a:latin typeface="Arial" panose="020B0604020202020204" pitchFamily="34" charset="0"/>
                <a:cs typeface="Arial" panose="020B0604020202020204" pitchFamily="34" charset="0"/>
                <a:hlinkClick r:id="rId4"/>
              </a:rPr>
              <a:t>/10.1016/0277-9536(92)90038-r</a:t>
            </a:r>
            <a:r>
              <a:rPr lang="en-US" sz="800">
                <a:solidFill>
                  <a:schemeClr val="tx1">
                    <a:lumMod val="65000"/>
                    <a:lumOff val="35000"/>
                  </a:schemeClr>
                </a:solidFill>
                <a:latin typeface="Arial" panose="020B0604020202020204" pitchFamily="34" charset="0"/>
                <a:cs typeface="Arial" panose="020B0604020202020204" pitchFamily="34" charset="0"/>
              </a:rPr>
              <a:t>  </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752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6475C2865C7943AF81F473CE882E70" ma:contentTypeVersion="14" ma:contentTypeDescription="Create a new document." ma:contentTypeScope="" ma:versionID="c05bf16b6e9c1a22a95a9b282ab59769">
  <xsd:schema xmlns:xsd="http://www.w3.org/2001/XMLSchema" xmlns:xs="http://www.w3.org/2001/XMLSchema" xmlns:p="http://schemas.microsoft.com/office/2006/metadata/properties" xmlns:ns3="05367b4b-6076-4c87-920b-d260496b546d" xmlns:ns4="6bbab9ef-312f-412c-a954-091f7fd06614" targetNamespace="http://schemas.microsoft.com/office/2006/metadata/properties" ma:root="true" ma:fieldsID="600777556a95e8d432b609beec4bc43e" ns3:_="" ns4:_="">
    <xsd:import namespace="05367b4b-6076-4c87-920b-d260496b546d"/>
    <xsd:import namespace="6bbab9ef-312f-412c-a954-091f7fd066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67b4b-6076-4c87-920b-d260496b5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bab9ef-312f-412c-a954-091f7fd066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76A25-A4E7-4D5F-B0E4-11ED44D166B1}">
  <ds:schemaRefs>
    <ds:schemaRef ds:uri="http://schemas.microsoft.com/sharepoint/v3/contenttype/forms"/>
  </ds:schemaRefs>
</ds:datastoreItem>
</file>

<file path=customXml/itemProps2.xml><?xml version="1.0" encoding="utf-8"?>
<ds:datastoreItem xmlns:ds="http://schemas.openxmlformats.org/officeDocument/2006/customXml" ds:itemID="{29BB56DF-6DE3-48F7-9CA5-23BA5F958A93}">
  <ds:schemaRefs>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purl.org/dc/elements/1.1/"/>
    <ds:schemaRef ds:uri="6bbab9ef-312f-412c-a954-091f7fd06614"/>
    <ds:schemaRef ds:uri="http://schemas.microsoft.com/office/infopath/2007/PartnerControls"/>
    <ds:schemaRef ds:uri="http://schemas.openxmlformats.org/package/2006/metadata/core-properties"/>
    <ds:schemaRef ds:uri="05367b4b-6076-4c87-920b-d260496b546d"/>
  </ds:schemaRefs>
</ds:datastoreItem>
</file>

<file path=customXml/itemProps3.xml><?xml version="1.0" encoding="utf-8"?>
<ds:datastoreItem xmlns:ds="http://schemas.openxmlformats.org/officeDocument/2006/customXml" ds:itemID="{CC1FF005-5CB3-4786-8FB9-5E26740BE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367b4b-6076-4c87-920b-d260496b546d"/>
    <ds:schemaRef ds:uri="6bbab9ef-312f-412c-a954-091f7fd06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1017</TotalTime>
  <Words>2423</Words>
  <Application>Microsoft Office PowerPoint</Application>
  <PresentationFormat>Widescreen</PresentationFormat>
  <Paragraphs>273</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AWESOME EVEN WITH TWO LINES</dc:title>
  <dc:creator>Mancuso, Brad L.</dc:creator>
  <cp:lastModifiedBy>Sanger, Matthew E.</cp:lastModifiedBy>
  <cp:revision>24</cp:revision>
  <cp:lastPrinted>2021-12-03T13:50:17Z</cp:lastPrinted>
  <dcterms:created xsi:type="dcterms:W3CDTF">2020-02-24T15:40:40Z</dcterms:created>
  <dcterms:modified xsi:type="dcterms:W3CDTF">2022-03-01T20:50:39Z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0x0101006F6475C2865C7943AF81F473CE882E70</vt:lpwstr>
  </property>
</Properties>
</file>